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kv" ContentType="video/unknown"/>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2"/>
  </p:notesMasterIdLst>
  <p:sldIdLst>
    <p:sldId id="256" r:id="rId2"/>
    <p:sldId id="258" r:id="rId3"/>
    <p:sldId id="284" r:id="rId4"/>
    <p:sldId id="261" r:id="rId5"/>
    <p:sldId id="259" r:id="rId6"/>
    <p:sldId id="260" r:id="rId7"/>
    <p:sldId id="285" r:id="rId8"/>
    <p:sldId id="281" r:id="rId9"/>
    <p:sldId id="292" r:id="rId10"/>
    <p:sldId id="293" r:id="rId11"/>
    <p:sldId id="294" r:id="rId12"/>
    <p:sldId id="282" r:id="rId13"/>
    <p:sldId id="283" r:id="rId14"/>
    <p:sldId id="286" r:id="rId15"/>
    <p:sldId id="287" r:id="rId16"/>
    <p:sldId id="288" r:id="rId17"/>
    <p:sldId id="289" r:id="rId18"/>
    <p:sldId id="290" r:id="rId19"/>
    <p:sldId id="291" r:id="rId20"/>
    <p:sldId id="272" r:id="rId21"/>
  </p:sldIdLst>
  <p:sldSz cx="12192000" cy="6858000"/>
  <p:notesSz cx="6858000" cy="9144000"/>
  <p:photoAlbum/>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D667E6-ECE3-4736-8A2E-9A4F540A9098}">
          <p14:sldIdLst>
            <p14:sldId id="256"/>
            <p14:sldId id="258"/>
            <p14:sldId id="284"/>
            <p14:sldId id="261"/>
            <p14:sldId id="259"/>
            <p14:sldId id="260"/>
            <p14:sldId id="285"/>
            <p14:sldId id="281"/>
            <p14:sldId id="292"/>
            <p14:sldId id="293"/>
            <p14:sldId id="294"/>
            <p14:sldId id="282"/>
            <p14:sldId id="283"/>
            <p14:sldId id="286"/>
            <p14:sldId id="287"/>
          </p14:sldIdLst>
        </p14:section>
        <p14:section name="Untitled Section" id="{69930305-6ED8-404B-93A4-E0968BA9B61C}">
          <p14:sldIdLst>
            <p14:sldId id="288"/>
            <p14:sldId id="289"/>
            <p14:sldId id="290"/>
            <p14:sldId id="29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2" autoAdjust="0"/>
    <p:restoredTop sz="94660"/>
  </p:normalViewPr>
  <p:slideViewPr>
    <p:cSldViewPr snapToGrid="0">
      <p:cViewPr varScale="1">
        <p:scale>
          <a:sx n="83" d="100"/>
          <a:sy n="83" d="100"/>
        </p:scale>
        <p:origin x="638"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A96707-81F2-457C-B7A0-44B669637123}" type="datetimeFigureOut">
              <a:rPr lang="en-US" smtClean="0"/>
              <a:t>5/19/2022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A1DE15-3CD1-49C4-82B9-5D38F52D46F8}" type="slidenum">
              <a:rPr lang="en-US" smtClean="0"/>
              <a:t>‹#›</a:t>
            </a:fld>
            <a:endParaRPr lang="en-US"/>
          </a:p>
        </p:txBody>
      </p:sp>
    </p:spTree>
    <p:extLst>
      <p:ext uri="{BB962C8B-B14F-4D97-AF65-F5344CB8AC3E}">
        <p14:creationId xmlns:p14="http://schemas.microsoft.com/office/powerpoint/2010/main" val="1017796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A1DE15-3CD1-49C4-82B9-5D38F52D46F8}" type="slidenum">
              <a:rPr lang="en-US" smtClean="0"/>
              <a:t>1</a:t>
            </a:fld>
            <a:endParaRPr lang="en-US"/>
          </a:p>
        </p:txBody>
      </p:sp>
    </p:spTree>
    <p:extLst>
      <p:ext uri="{BB962C8B-B14F-4D97-AF65-F5344CB8AC3E}">
        <p14:creationId xmlns:p14="http://schemas.microsoft.com/office/powerpoint/2010/main" val="1319304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A14197-2CBB-450C-8DB8-5B3631E2D79C}" type="datetimeFigureOut">
              <a:rPr lang="en-US" smtClean="0"/>
              <a:t>5/19/2022</a:t>
            </a:fld>
            <a:endParaRPr lang="en-US"/>
          </a:p>
        </p:txBody>
      </p:sp>
      <p:sp>
        <p:nvSpPr>
          <p:cNvPr id="5" name="Footer Placeholder 4"/>
          <p:cNvSpPr>
            <a:spLocks noGrp="1"/>
          </p:cNvSpPr>
          <p:nvPr>
            <p:ph type="ftr" sz="quarter" idx="11"/>
          </p:nvPr>
        </p:nvSpPr>
        <p:spPr>
          <a:xfrm>
            <a:off x="1127124" y="329307"/>
            <a:ext cx="5943668" cy="309201"/>
          </a:xfrm>
        </p:spPr>
        <p:txBody>
          <a:bodyPr/>
          <a:lstStyle/>
          <a:p>
            <a:endParaRPr lang="en-US"/>
          </a:p>
        </p:txBody>
      </p:sp>
      <p:sp>
        <p:nvSpPr>
          <p:cNvPr id="6" name="Slide Number Placeholder 5"/>
          <p:cNvSpPr>
            <a:spLocks noGrp="1"/>
          </p:cNvSpPr>
          <p:nvPr>
            <p:ph type="sldNum" sz="quarter" idx="12"/>
          </p:nvPr>
        </p:nvSpPr>
        <p:spPr>
          <a:xfrm>
            <a:off x="9924392" y="134930"/>
            <a:ext cx="811019" cy="503578"/>
          </a:xfrm>
        </p:spPr>
        <p:txBody>
          <a:bodyPr/>
          <a:lstStyle/>
          <a:p>
            <a:fld id="{F53BBDF3-9DCE-4D50-A834-70DE0DDDA950}"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135491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A14197-2CBB-450C-8DB8-5B3631E2D79C}"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3BBDF3-9DCE-4D50-A834-70DE0DDDA950}" type="slidenum">
              <a:rPr lang="en-US" smtClean="0"/>
              <a:t>‹#›</a:t>
            </a:fld>
            <a:endParaRPr lang="en-US"/>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23668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A14197-2CBB-450C-8DB8-5B3631E2D79C}"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3BBDF3-9DCE-4D50-A834-70DE0DDDA950}" type="slidenum">
              <a:rPr lang="en-US" smtClean="0"/>
              <a:t>‹#›</a:t>
            </a:fld>
            <a:endParaRPr lang="en-US"/>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119360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200"/>
            </a:lvl1pPr>
          </a:lstStyle>
          <a:p>
            <a:fld id="{88A14197-2CBB-450C-8DB8-5B3631E2D79C}" type="datetimeFigureOut">
              <a:rPr lang="en-US" smtClean="0"/>
              <a:t>5/19/2022</a:t>
            </a:fld>
            <a:endParaRPr lang="en-US"/>
          </a:p>
        </p:txBody>
      </p:sp>
      <p:sp>
        <p:nvSpPr>
          <p:cNvPr id="5" name="Footer Placeholder 4"/>
          <p:cNvSpPr>
            <a:spLocks noGrp="1"/>
          </p:cNvSpPr>
          <p:nvPr>
            <p:ph type="ftr" sz="quarter" idx="11"/>
          </p:nvPr>
        </p:nvSpPr>
        <p:spPr/>
        <p:txBody>
          <a:bodyPr/>
          <a:lstStyle>
            <a:lvl1pPr>
              <a:defRPr sz="1200"/>
            </a:lvl1pPr>
          </a:lstStyle>
          <a:p>
            <a:endParaRPr lang="en-US"/>
          </a:p>
        </p:txBody>
      </p:sp>
      <p:sp>
        <p:nvSpPr>
          <p:cNvPr id="6" name="Slide Number Placeholder 5"/>
          <p:cNvSpPr>
            <a:spLocks noGrp="1"/>
          </p:cNvSpPr>
          <p:nvPr>
            <p:ph type="sldNum" sz="quarter" idx="12"/>
          </p:nvPr>
        </p:nvSpPr>
        <p:spPr/>
        <p:txBody>
          <a:bodyPr/>
          <a:lstStyle/>
          <a:p>
            <a:fld id="{F53BBDF3-9DCE-4D50-A834-70DE0DDDA950}" type="slidenum">
              <a:rPr lang="en-US" smtClean="0"/>
              <a:t>‹#›</a:t>
            </a:fld>
            <a:endParaRPr lang="en-US"/>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33679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hasCustomPrompt="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88A14197-2CBB-450C-8DB8-5B3631E2D79C}"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3BBDF3-9DCE-4D50-A834-70DE0DDDA950}"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091991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A14197-2CBB-450C-8DB8-5B3631E2D79C}" type="datetimeFigureOut">
              <a:rPr lang="en-US" smtClean="0"/>
              <a:t>5/19/2022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3BBDF3-9DCE-4D50-A834-70DE0DDDA950}"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54651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A14197-2CBB-450C-8DB8-5B3631E2D79C}" type="datetimeFigureOut">
              <a:rPr lang="en-US" smtClean="0"/>
              <a:t>5/19/2022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3BBDF3-9DCE-4D50-A834-70DE0DDDA950}" type="slidenum">
              <a:rPr lang="en-US" smtClean="0"/>
              <a:t>‹#›</a:t>
            </a:fld>
            <a:endParaRPr lang="en-US"/>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00530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A14197-2CBB-450C-8DB8-5B3631E2D79C}" type="datetimeFigureOut">
              <a:rPr lang="en-US" smtClean="0"/>
              <a:t>5/19/2022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3BBDF3-9DCE-4D50-A834-70DE0DDDA950}" type="slidenum">
              <a:rPr lang="en-US" smtClean="0"/>
              <a:t>‹#›</a:t>
            </a:fld>
            <a:endParaRPr lang="en-US"/>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037163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A14197-2CBB-450C-8DB8-5B3631E2D79C}" type="datetimeFigureOut">
              <a:rPr lang="en-US" smtClean="0"/>
              <a:t>5/19/2022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3BBDF3-9DCE-4D50-A834-70DE0DDDA950}" type="slidenum">
              <a:rPr lang="en-US" smtClean="0"/>
              <a:t>‹#›</a:t>
            </a:fld>
            <a:endParaRPr lang="en-US"/>
          </a:p>
        </p:txBody>
      </p:sp>
    </p:spTree>
    <p:extLst>
      <p:ext uri="{BB962C8B-B14F-4D97-AF65-F5344CB8AC3E}">
        <p14:creationId xmlns:p14="http://schemas.microsoft.com/office/powerpoint/2010/main" val="2755958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A14197-2CBB-450C-8DB8-5B3631E2D79C}" type="datetimeFigureOut">
              <a:rPr lang="en-US" smtClean="0"/>
              <a:t>5/19/2022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3BBDF3-9DCE-4D50-A834-70DE0DDDA950}"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12524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88A14197-2CBB-450C-8DB8-5B3631E2D79C}" type="datetimeFigureOut">
              <a:rPr lang="en-US" smtClean="0"/>
              <a:t>5/19/2022</a:t>
            </a:fld>
            <a:endParaRPr lang="en-US"/>
          </a:p>
        </p:txBody>
      </p:sp>
      <p:sp>
        <p:nvSpPr>
          <p:cNvPr id="6" name="Footer Placeholder 5"/>
          <p:cNvSpPr>
            <a:spLocks noGrp="1"/>
          </p:cNvSpPr>
          <p:nvPr>
            <p:ph type="ftr" sz="quarter" idx="11"/>
          </p:nvPr>
        </p:nvSpPr>
        <p:spPr>
          <a:xfrm>
            <a:off x="1125300" y="318640"/>
            <a:ext cx="4877818" cy="320931"/>
          </a:xfrm>
        </p:spPr>
        <p:txBody>
          <a:bodyPr/>
          <a:lstStyle/>
          <a:p>
            <a:endParaRPr lang="en-US"/>
          </a:p>
        </p:txBody>
      </p:sp>
      <p:sp>
        <p:nvSpPr>
          <p:cNvPr id="7" name="Slide Number Placeholder 6"/>
          <p:cNvSpPr>
            <a:spLocks noGrp="1"/>
          </p:cNvSpPr>
          <p:nvPr>
            <p:ph type="sldNum" sz="quarter" idx="12"/>
          </p:nvPr>
        </p:nvSpPr>
        <p:spPr>
          <a:xfrm>
            <a:off x="6176794" y="137408"/>
            <a:ext cx="811019" cy="503578"/>
          </a:xfrm>
        </p:spPr>
        <p:txBody>
          <a:bodyPr/>
          <a:lstStyle/>
          <a:p>
            <a:fld id="{F53BBDF3-9DCE-4D50-A834-70DE0DDDA950}" type="slidenum">
              <a:rPr lang="en-US" smtClean="0"/>
              <a:t>‹#›</a:t>
            </a:fld>
            <a:endParaRPr lang="en-US"/>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2546250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0000">
              <a:schemeClr val="tx2">
                <a:lumMod val="75000"/>
              </a:schemeClr>
            </a:gs>
            <a:gs pos="100000">
              <a:schemeClr val="accent1">
                <a:lumMod val="100000"/>
              </a:schemeClr>
            </a:gs>
          </a:gsLst>
          <a:lin ang="135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8A14197-2CBB-450C-8DB8-5B3631E2D79C}" type="datetimeFigureOut">
              <a:rPr lang="en-US" smtClean="0"/>
              <a:t>5/19/2022</a:t>
            </a:fld>
            <a:endParaRPr lang="en-US"/>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F53BBDF3-9DCE-4D50-A834-70DE0DDDA950}" type="slidenum">
              <a:rPr lang="en-US" smtClean="0"/>
              <a:t>‹#›</a:t>
            </a:fld>
            <a:endParaRPr lang="en-US"/>
          </a:p>
        </p:txBody>
      </p:sp>
    </p:spTree>
    <p:extLst>
      <p:ext uri="{BB962C8B-B14F-4D97-AF65-F5344CB8AC3E}">
        <p14:creationId xmlns:p14="http://schemas.microsoft.com/office/powerpoint/2010/main" val="404277497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image" Target="../media/image17.png"/><Relationship Id="rId7"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4.wmf"/><Relationship Id="rId11" Type="http://schemas.openxmlformats.org/officeDocument/2006/relationships/image" Target="../media/image16.wmf"/><Relationship Id="rId5" Type="http://schemas.openxmlformats.org/officeDocument/2006/relationships/oleObject" Target="../embeddings/oleObject3.bin"/><Relationship Id="rId10" Type="http://schemas.openxmlformats.org/officeDocument/2006/relationships/oleObject" Target="../embeddings/oleObject5.bin"/><Relationship Id="rId4" Type="http://schemas.openxmlformats.org/officeDocument/2006/relationships/image" Target="../media/image18.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image" Target="../media/image20.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16.wmf"/><Relationship Id="rId4"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1.xml"/><Relationship Id="rId4" Type="http://schemas.openxmlformats.org/officeDocument/2006/relationships/image" Target="../media/image2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image" Target="../media/image7.emf"/><Relationship Id="rId7"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47E43E6C-39E9-445B-9FB4-04C23237D473}"/>
              </a:ext>
            </a:extLst>
          </p:cNvPr>
          <p:cNvSpPr>
            <a:spLocks noGrp="1"/>
          </p:cNvSpPr>
          <p:nvPr>
            <p:ph type="ctrTitle"/>
          </p:nvPr>
        </p:nvSpPr>
        <p:spPr>
          <a:xfrm>
            <a:off x="1145646" y="872065"/>
            <a:ext cx="9547753" cy="872067"/>
          </a:xfrm>
        </p:spPr>
        <p:txBody>
          <a:bodyPr>
            <a:normAutofit/>
          </a:bodyPr>
          <a:lstStyle/>
          <a:p>
            <a:pPr algn="r"/>
            <a:r>
              <a:rPr lang="en-US" sz="4000" b="1" dirty="0">
                <a:solidFill>
                  <a:schemeClr val="bg1"/>
                </a:solidFill>
                <a:effectLst>
                  <a:outerShdw blurRad="50800" dist="38100" algn="l" rotWithShape="0">
                    <a:prstClr val="black">
                      <a:alpha val="40000"/>
                    </a:prstClr>
                  </a:outerShdw>
                </a:effectLst>
                <a:latin typeface="Algerian" panose="04020705040A02060702" pitchFamily="82" charset="0"/>
              </a:rPr>
              <a:t>Digital Image processing, </a:t>
            </a:r>
            <a:r>
              <a:rPr lang="en-US" sz="2700" b="1" dirty="0">
                <a:solidFill>
                  <a:schemeClr val="bg1"/>
                </a:solidFill>
                <a:effectLst>
                  <a:outerShdw blurRad="50800" dist="38100" algn="l" rotWithShape="0">
                    <a:prstClr val="black">
                      <a:alpha val="40000"/>
                    </a:prstClr>
                  </a:outerShdw>
                </a:effectLst>
                <a:latin typeface="Algerian" panose="04020705040A02060702" pitchFamily="82" charset="0"/>
              </a:rPr>
              <a:t>Spring 2022</a:t>
            </a:r>
            <a:br>
              <a:rPr lang="en-US" sz="4000" b="1" dirty="0">
                <a:solidFill>
                  <a:schemeClr val="bg1"/>
                </a:solidFill>
                <a:effectLst>
                  <a:outerShdw blurRad="50800" dist="38100" algn="l" rotWithShape="0">
                    <a:prstClr val="black">
                      <a:alpha val="40000"/>
                    </a:prstClr>
                  </a:outerShdw>
                </a:effectLst>
                <a:latin typeface="Algerian" panose="04020705040A02060702" pitchFamily="82" charset="0"/>
              </a:rPr>
            </a:br>
            <a:endParaRPr lang="en-US" sz="1500" b="1" dirty="0">
              <a:solidFill>
                <a:schemeClr val="bg1"/>
              </a:solidFill>
              <a:effectLst>
                <a:outerShdw blurRad="50800" dist="38100" algn="l" rotWithShape="0">
                  <a:prstClr val="black">
                    <a:alpha val="40000"/>
                  </a:prstClr>
                </a:outerShdw>
              </a:effectLst>
              <a:latin typeface="Algerian" panose="04020705040A02060702" pitchFamily="82" charset="0"/>
            </a:endParaRPr>
          </a:p>
        </p:txBody>
      </p:sp>
      <p:sp>
        <p:nvSpPr>
          <p:cNvPr id="3" name="Subtitle 2">
            <a:extLst>
              <a:ext uri="{FF2B5EF4-FFF2-40B4-BE49-F238E27FC236}">
                <a16:creationId xmlns:a16="http://schemas.microsoft.com/office/drawing/2014/main" id="{74FBC357-B975-4165-BF5E-7C64D4BA9572}"/>
              </a:ext>
            </a:extLst>
          </p:cNvPr>
          <p:cNvSpPr>
            <a:spLocks noGrp="1"/>
          </p:cNvSpPr>
          <p:nvPr>
            <p:ph type="subTitle" idx="1"/>
          </p:nvPr>
        </p:nvSpPr>
        <p:spPr>
          <a:xfrm>
            <a:off x="5643418" y="1997120"/>
            <a:ext cx="6125249" cy="4553527"/>
          </a:xfrm>
        </p:spPr>
        <p:txBody>
          <a:bodyPr>
            <a:normAutofit/>
          </a:bodyPr>
          <a:lstStyle/>
          <a:p>
            <a:endParaRPr lang="en-US" sz="3600" b="1" dirty="0">
              <a:solidFill>
                <a:schemeClr val="bg1"/>
              </a:solidFill>
              <a:latin typeface="Agency FB" panose="020B0503020202020204" pitchFamily="34" charset="0"/>
            </a:endParaRPr>
          </a:p>
          <a:p>
            <a:r>
              <a:rPr lang="en-US" sz="3600" b="1" dirty="0">
                <a:solidFill>
                  <a:schemeClr val="bg1"/>
                </a:solidFill>
                <a:latin typeface="Agency FB" panose="020B0503020202020204" pitchFamily="34" charset="0"/>
              </a:rPr>
              <a:t>Northwestern Polytecnical University</a:t>
            </a:r>
            <a:endParaRPr lang="en-US" sz="1600" b="1" dirty="0">
              <a:latin typeface="Agency FB" panose="020B0503020202020204" pitchFamily="34" charset="0"/>
            </a:endParaRPr>
          </a:p>
          <a:p>
            <a:pPr algn="ctr"/>
            <a:r>
              <a:rPr lang="en-US" sz="2000" b="1" dirty="0">
                <a:solidFill>
                  <a:schemeClr val="bg2">
                    <a:lumMod val="25000"/>
                  </a:schemeClr>
                </a:solidFill>
              </a:rPr>
              <a:t>2019380141 – ABID ALI</a:t>
            </a:r>
          </a:p>
          <a:p>
            <a:endParaRPr lang="en-US" sz="2400" b="1" dirty="0">
              <a:solidFill>
                <a:schemeClr val="tx1"/>
              </a:solidFill>
            </a:endParaRPr>
          </a:p>
          <a:p>
            <a:endParaRPr lang="en-US" dirty="0"/>
          </a:p>
        </p:txBody>
      </p:sp>
      <p:pic>
        <p:nvPicPr>
          <p:cNvPr id="7" name="Picture 6">
            <a:extLst>
              <a:ext uri="{FF2B5EF4-FFF2-40B4-BE49-F238E27FC236}">
                <a16:creationId xmlns:a16="http://schemas.microsoft.com/office/drawing/2014/main" id="{E582BBF1-A93E-4F4C-B248-4A196337B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 y="1997120"/>
            <a:ext cx="4815994" cy="4162523"/>
          </a:xfrm>
          <a:prstGeom prst="rect">
            <a:avLst/>
          </a:prstGeom>
        </p:spPr>
      </p:pic>
    </p:spTree>
    <p:extLst>
      <p:ext uri="{BB962C8B-B14F-4D97-AF65-F5344CB8AC3E}">
        <p14:creationId xmlns:p14="http://schemas.microsoft.com/office/powerpoint/2010/main" val="2622072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CE2BAE-D386-477F-9383-869911F69793}"/>
              </a:ext>
            </a:extLst>
          </p:cNvPr>
          <p:cNvSpPr>
            <a:spLocks noGrp="1"/>
          </p:cNvSpPr>
          <p:nvPr>
            <p:ph type="subTitle" idx="1"/>
          </p:nvPr>
        </p:nvSpPr>
        <p:spPr>
          <a:xfrm>
            <a:off x="1150021" y="984442"/>
            <a:ext cx="9536922" cy="5260715"/>
          </a:xfrm>
        </p:spPr>
        <p:txBody>
          <a:bodyPr>
            <a:normAutofit/>
          </a:bodyPr>
          <a:lstStyle/>
          <a:p>
            <a:pPr algn="l"/>
            <a:endParaRPr lang="en-US" sz="1800" b="0" i="0" u="none" strike="noStrike" baseline="0" dirty="0">
              <a:solidFill>
                <a:srgbClr val="000000"/>
              </a:solidFill>
              <a:latin typeface="CMTI10"/>
            </a:endParaRPr>
          </a:p>
          <a:p>
            <a:pPr algn="l"/>
            <a:endParaRPr lang="en-US" dirty="0">
              <a:solidFill>
                <a:srgbClr val="000000"/>
              </a:solidFill>
              <a:latin typeface="CMTI10"/>
            </a:endParaRPr>
          </a:p>
        </p:txBody>
      </p:sp>
      <p:sp>
        <p:nvSpPr>
          <p:cNvPr id="5" name="Title 1">
            <a:extLst>
              <a:ext uri="{FF2B5EF4-FFF2-40B4-BE49-F238E27FC236}">
                <a16:creationId xmlns:a16="http://schemas.microsoft.com/office/drawing/2014/main" id="{26A7D93F-1DA3-4779-B5CC-70DF4BC89B48}"/>
              </a:ext>
            </a:extLst>
          </p:cNvPr>
          <p:cNvSpPr txBox="1">
            <a:spLocks/>
          </p:cNvSpPr>
          <p:nvPr/>
        </p:nvSpPr>
        <p:spPr>
          <a:xfrm>
            <a:off x="753534" y="42333"/>
            <a:ext cx="11353800" cy="94210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3600" b="1" dirty="0">
                <a:solidFill>
                  <a:schemeClr val="bg1"/>
                </a:solidFill>
                <a:effectLst>
                  <a:outerShdw blurRad="50800" dist="38100" algn="l" rotWithShape="0">
                    <a:prstClr val="black">
                      <a:alpha val="40000"/>
                    </a:prstClr>
                  </a:outerShdw>
                </a:effectLst>
                <a:latin typeface="Algerian" panose="04020705040A02060702" pitchFamily="82" charset="0"/>
              </a:rPr>
              <a:t>Detecting Edges in Image</a:t>
            </a:r>
          </a:p>
        </p:txBody>
      </p:sp>
      <p:sp>
        <p:nvSpPr>
          <p:cNvPr id="10" name="TextBox 9">
            <a:extLst>
              <a:ext uri="{FF2B5EF4-FFF2-40B4-BE49-F238E27FC236}">
                <a16:creationId xmlns:a16="http://schemas.microsoft.com/office/drawing/2014/main" id="{E9631D65-FEAD-FA7F-3E53-F72E9CEF2C27}"/>
              </a:ext>
            </a:extLst>
          </p:cNvPr>
          <p:cNvSpPr txBox="1"/>
          <p:nvPr/>
        </p:nvSpPr>
        <p:spPr>
          <a:xfrm>
            <a:off x="888961" y="984441"/>
            <a:ext cx="6104020" cy="461665"/>
          </a:xfrm>
          <a:prstGeom prst="rect">
            <a:avLst/>
          </a:prstGeom>
          <a:noFill/>
        </p:spPr>
        <p:txBody>
          <a:bodyPr wrap="square">
            <a:spAutoFit/>
          </a:bodyPr>
          <a:lstStyle/>
          <a:p>
            <a:pPr eaLnBrk="1" hangingPunct="1"/>
            <a:r>
              <a:rPr lang="en-US" altLang="zh-TW"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Sobel Edge Detector</a:t>
            </a:r>
          </a:p>
        </p:txBody>
      </p:sp>
      <p:pic>
        <p:nvPicPr>
          <p:cNvPr id="6" name="Picture 1029">
            <a:extLst>
              <a:ext uri="{FF2B5EF4-FFF2-40B4-BE49-F238E27FC236}">
                <a16:creationId xmlns:a16="http://schemas.microsoft.com/office/drawing/2014/main" id="{37B60815-1F9D-2470-8DEB-1F4008C14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920" y="1189644"/>
            <a:ext cx="3595687"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031">
            <a:extLst>
              <a:ext uri="{FF2B5EF4-FFF2-40B4-BE49-F238E27FC236}">
                <a16:creationId xmlns:a16="http://schemas.microsoft.com/office/drawing/2014/main" id="{6209D449-E6DA-4DEE-0921-90EE18BA86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920" y="3705494"/>
            <a:ext cx="3600450" cy="242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Object 1032">
            <a:extLst>
              <a:ext uri="{FF2B5EF4-FFF2-40B4-BE49-F238E27FC236}">
                <a16:creationId xmlns:a16="http://schemas.microsoft.com/office/drawing/2014/main" id="{FBADB2A9-C07A-575A-075C-86CEADF2BF5F}"/>
              </a:ext>
            </a:extLst>
          </p:cNvPr>
          <p:cNvGraphicFramePr>
            <a:graphicFrameLocks noChangeAspect="1"/>
          </p:cNvGraphicFramePr>
          <p:nvPr>
            <p:extLst>
              <p:ext uri="{D42A27DB-BD31-4B8C-83A1-F6EECF244321}">
                <p14:modId xmlns:p14="http://schemas.microsoft.com/office/powerpoint/2010/main" val="4261389096"/>
              </p:ext>
            </p:extLst>
          </p:nvPr>
        </p:nvGraphicFramePr>
        <p:xfrm>
          <a:off x="5600982" y="1326736"/>
          <a:ext cx="635000" cy="787400"/>
        </p:xfrm>
        <a:graphic>
          <a:graphicData uri="http://schemas.openxmlformats.org/presentationml/2006/ole">
            <mc:AlternateContent xmlns:mc="http://schemas.openxmlformats.org/markup-compatibility/2006">
              <mc:Choice xmlns:v="urn:schemas-microsoft-com:vml" Requires="v">
                <p:oleObj spid="_x0000_s2053" name="Equation" r:id="rId5" imgW="317225" imgH="393359" progId="Equation.3">
                  <p:embed/>
                </p:oleObj>
              </mc:Choice>
              <mc:Fallback>
                <p:oleObj name="Equation" r:id="rId5" imgW="317225" imgH="393359" progId="Equation.3">
                  <p:embed/>
                  <p:pic>
                    <p:nvPicPr>
                      <p:cNvPr id="9" name="Object 1032">
                        <a:extLst>
                          <a:ext uri="{FF2B5EF4-FFF2-40B4-BE49-F238E27FC236}">
                            <a16:creationId xmlns:a16="http://schemas.microsoft.com/office/drawing/2014/main" id="{FBADB2A9-C07A-575A-075C-86CEADF2BF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0982" y="1326736"/>
                        <a:ext cx="6350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033">
            <a:extLst>
              <a:ext uri="{FF2B5EF4-FFF2-40B4-BE49-F238E27FC236}">
                <a16:creationId xmlns:a16="http://schemas.microsoft.com/office/drawing/2014/main" id="{C9F3D5DC-307C-E10F-5EE4-AC2A0F3DAFFF}"/>
              </a:ext>
            </a:extLst>
          </p:cNvPr>
          <p:cNvGraphicFramePr>
            <a:graphicFrameLocks noChangeAspect="1"/>
          </p:cNvGraphicFramePr>
          <p:nvPr>
            <p:extLst>
              <p:ext uri="{D42A27DB-BD31-4B8C-83A1-F6EECF244321}">
                <p14:modId xmlns:p14="http://schemas.microsoft.com/office/powerpoint/2010/main" val="3008008886"/>
              </p:ext>
            </p:extLst>
          </p:nvPr>
        </p:nvGraphicFramePr>
        <p:xfrm>
          <a:off x="5648890" y="3905665"/>
          <a:ext cx="635000" cy="838200"/>
        </p:xfrm>
        <a:graphic>
          <a:graphicData uri="http://schemas.openxmlformats.org/presentationml/2006/ole">
            <mc:AlternateContent xmlns:mc="http://schemas.openxmlformats.org/markup-compatibility/2006">
              <mc:Choice xmlns:v="urn:schemas-microsoft-com:vml" Requires="v">
                <p:oleObj spid="_x0000_s2054" name="Equation" r:id="rId7" imgW="317362" imgH="418918" progId="Equation.3">
                  <p:embed/>
                </p:oleObj>
              </mc:Choice>
              <mc:Fallback>
                <p:oleObj name="Equation" r:id="rId7" imgW="317362" imgH="418918" progId="Equation.3">
                  <p:embed/>
                  <p:pic>
                    <p:nvPicPr>
                      <p:cNvPr id="11" name="Object 1033">
                        <a:extLst>
                          <a:ext uri="{FF2B5EF4-FFF2-40B4-BE49-F238E27FC236}">
                            <a16:creationId xmlns:a16="http://schemas.microsoft.com/office/drawing/2014/main" id="{C9F3D5DC-307C-E10F-5EE4-AC2A0F3DAF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8890" y="3905665"/>
                        <a:ext cx="635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2" name="Picture 1027">
            <a:extLst>
              <a:ext uri="{FF2B5EF4-FFF2-40B4-BE49-F238E27FC236}">
                <a16:creationId xmlns:a16="http://schemas.microsoft.com/office/drawing/2014/main" id="{9B820EAA-7AAC-11A2-5DAA-49274D9968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8201" y="2514075"/>
            <a:ext cx="3592513"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 name="Object 1034">
            <a:extLst>
              <a:ext uri="{FF2B5EF4-FFF2-40B4-BE49-F238E27FC236}">
                <a16:creationId xmlns:a16="http://schemas.microsoft.com/office/drawing/2014/main" id="{D729513C-4EB7-C9E6-D9F7-C7276493B3E1}"/>
              </a:ext>
            </a:extLst>
          </p:cNvPr>
          <p:cNvGraphicFramePr>
            <a:graphicFrameLocks noChangeAspect="1"/>
          </p:cNvGraphicFramePr>
          <p:nvPr>
            <p:extLst>
              <p:ext uri="{D42A27DB-BD31-4B8C-83A1-F6EECF244321}">
                <p14:modId xmlns:p14="http://schemas.microsoft.com/office/powerpoint/2010/main" val="3439008205"/>
              </p:ext>
            </p:extLst>
          </p:nvPr>
        </p:nvGraphicFramePr>
        <p:xfrm>
          <a:off x="319232" y="2781050"/>
          <a:ext cx="254000" cy="330200"/>
        </p:xfrm>
        <a:graphic>
          <a:graphicData uri="http://schemas.openxmlformats.org/presentationml/2006/ole">
            <mc:AlternateContent xmlns:mc="http://schemas.openxmlformats.org/markup-compatibility/2006">
              <mc:Choice xmlns:v="urn:schemas-microsoft-com:vml" Requires="v">
                <p:oleObj spid="_x0000_s2055" name="Equation" r:id="rId10" imgW="126780" imgH="164814" progId="Equation.3">
                  <p:embed/>
                </p:oleObj>
              </mc:Choice>
              <mc:Fallback>
                <p:oleObj name="Equation" r:id="rId10" imgW="126780" imgH="164814" progId="Equation.3">
                  <p:embed/>
                  <p:pic>
                    <p:nvPicPr>
                      <p:cNvPr id="14" name="Object 1034">
                        <a:extLst>
                          <a:ext uri="{FF2B5EF4-FFF2-40B4-BE49-F238E27FC236}">
                            <a16:creationId xmlns:a16="http://schemas.microsoft.com/office/drawing/2014/main" id="{D729513C-4EB7-C9E6-D9F7-C7276493B3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232" y="2781050"/>
                        <a:ext cx="2540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Box 15">
            <a:extLst>
              <a:ext uri="{FF2B5EF4-FFF2-40B4-BE49-F238E27FC236}">
                <a16:creationId xmlns:a16="http://schemas.microsoft.com/office/drawing/2014/main" id="{6E1F15EF-5441-AAD9-0A5E-391C48FE3605}"/>
              </a:ext>
            </a:extLst>
          </p:cNvPr>
          <p:cNvSpPr txBox="1"/>
          <p:nvPr/>
        </p:nvSpPr>
        <p:spPr>
          <a:xfrm>
            <a:off x="939722" y="4990711"/>
            <a:ext cx="6104020" cy="461665"/>
          </a:xfrm>
          <a:prstGeom prst="rect">
            <a:avLst/>
          </a:prstGeom>
          <a:noFill/>
        </p:spPr>
        <p:txBody>
          <a:bodyPr wrap="square">
            <a:spAutoFit/>
          </a:bodyPr>
          <a:lstStyle/>
          <a:p>
            <a:pPr eaLnBrk="1" hangingPunct="1"/>
            <a:r>
              <a:rPr lang="en-US" altLang="zh-TW"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Original Image</a:t>
            </a:r>
          </a:p>
        </p:txBody>
      </p:sp>
    </p:spTree>
    <p:extLst>
      <p:ext uri="{BB962C8B-B14F-4D97-AF65-F5344CB8AC3E}">
        <p14:creationId xmlns:p14="http://schemas.microsoft.com/office/powerpoint/2010/main" val="2409201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CE2BAE-D386-477F-9383-869911F69793}"/>
              </a:ext>
            </a:extLst>
          </p:cNvPr>
          <p:cNvSpPr>
            <a:spLocks noGrp="1"/>
          </p:cNvSpPr>
          <p:nvPr>
            <p:ph type="subTitle" idx="1"/>
          </p:nvPr>
        </p:nvSpPr>
        <p:spPr>
          <a:xfrm>
            <a:off x="1150021" y="984442"/>
            <a:ext cx="9536922" cy="5260715"/>
          </a:xfrm>
        </p:spPr>
        <p:txBody>
          <a:bodyPr>
            <a:normAutofit/>
          </a:bodyPr>
          <a:lstStyle/>
          <a:p>
            <a:pPr algn="l"/>
            <a:endParaRPr lang="en-US" sz="1800" b="0" i="0" u="none" strike="noStrike" baseline="0" dirty="0">
              <a:solidFill>
                <a:srgbClr val="000000"/>
              </a:solidFill>
              <a:latin typeface="CMTI10"/>
            </a:endParaRPr>
          </a:p>
          <a:p>
            <a:pPr algn="l"/>
            <a:endParaRPr lang="en-US" dirty="0">
              <a:solidFill>
                <a:srgbClr val="000000"/>
              </a:solidFill>
              <a:latin typeface="CMTI10"/>
            </a:endParaRPr>
          </a:p>
        </p:txBody>
      </p:sp>
      <p:sp>
        <p:nvSpPr>
          <p:cNvPr id="5" name="Title 1">
            <a:extLst>
              <a:ext uri="{FF2B5EF4-FFF2-40B4-BE49-F238E27FC236}">
                <a16:creationId xmlns:a16="http://schemas.microsoft.com/office/drawing/2014/main" id="{26A7D93F-1DA3-4779-B5CC-70DF4BC89B48}"/>
              </a:ext>
            </a:extLst>
          </p:cNvPr>
          <p:cNvSpPr txBox="1">
            <a:spLocks/>
          </p:cNvSpPr>
          <p:nvPr/>
        </p:nvSpPr>
        <p:spPr>
          <a:xfrm>
            <a:off x="753534" y="42333"/>
            <a:ext cx="11353800" cy="94210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3600" b="1" dirty="0">
                <a:solidFill>
                  <a:schemeClr val="bg1"/>
                </a:solidFill>
                <a:effectLst>
                  <a:outerShdw blurRad="50800" dist="38100" algn="l" rotWithShape="0">
                    <a:prstClr val="black">
                      <a:alpha val="40000"/>
                    </a:prstClr>
                  </a:outerShdw>
                </a:effectLst>
                <a:latin typeface="Algerian" panose="04020705040A02060702" pitchFamily="82" charset="0"/>
              </a:rPr>
              <a:t>Detecting Edges in Image</a:t>
            </a:r>
          </a:p>
        </p:txBody>
      </p:sp>
      <p:sp>
        <p:nvSpPr>
          <p:cNvPr id="10" name="TextBox 9">
            <a:extLst>
              <a:ext uri="{FF2B5EF4-FFF2-40B4-BE49-F238E27FC236}">
                <a16:creationId xmlns:a16="http://schemas.microsoft.com/office/drawing/2014/main" id="{E9631D65-FEAD-FA7F-3E53-F72E9CEF2C27}"/>
              </a:ext>
            </a:extLst>
          </p:cNvPr>
          <p:cNvSpPr txBox="1"/>
          <p:nvPr/>
        </p:nvSpPr>
        <p:spPr>
          <a:xfrm>
            <a:off x="888961" y="984441"/>
            <a:ext cx="6104020" cy="461665"/>
          </a:xfrm>
          <a:prstGeom prst="rect">
            <a:avLst/>
          </a:prstGeom>
          <a:noFill/>
        </p:spPr>
        <p:txBody>
          <a:bodyPr wrap="square">
            <a:spAutoFit/>
          </a:bodyPr>
          <a:lstStyle/>
          <a:p>
            <a:pPr eaLnBrk="1" hangingPunct="1"/>
            <a:r>
              <a:rPr lang="en-US" altLang="zh-TW"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Sobel Edge Detector</a:t>
            </a:r>
          </a:p>
        </p:txBody>
      </p:sp>
      <p:pic>
        <p:nvPicPr>
          <p:cNvPr id="12" name="Picture 1027">
            <a:extLst>
              <a:ext uri="{FF2B5EF4-FFF2-40B4-BE49-F238E27FC236}">
                <a16:creationId xmlns:a16="http://schemas.microsoft.com/office/drawing/2014/main" id="{9B820EAA-7AAC-11A2-5DAA-49274D996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201" y="2514075"/>
            <a:ext cx="3592513"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 name="Object 1034">
            <a:extLst>
              <a:ext uri="{FF2B5EF4-FFF2-40B4-BE49-F238E27FC236}">
                <a16:creationId xmlns:a16="http://schemas.microsoft.com/office/drawing/2014/main" id="{D729513C-4EB7-C9E6-D9F7-C7276493B3E1}"/>
              </a:ext>
            </a:extLst>
          </p:cNvPr>
          <p:cNvGraphicFramePr>
            <a:graphicFrameLocks noChangeAspect="1"/>
          </p:cNvGraphicFramePr>
          <p:nvPr/>
        </p:nvGraphicFramePr>
        <p:xfrm>
          <a:off x="319232" y="2781050"/>
          <a:ext cx="254000" cy="330200"/>
        </p:xfrm>
        <a:graphic>
          <a:graphicData uri="http://schemas.openxmlformats.org/presentationml/2006/ole">
            <mc:AlternateContent xmlns:mc="http://schemas.openxmlformats.org/markup-compatibility/2006">
              <mc:Choice xmlns:v="urn:schemas-microsoft-com:vml" Requires="v">
                <p:oleObj spid="_x0000_s3076" name="Equation" r:id="rId4" imgW="126780" imgH="164814" progId="Equation.3">
                  <p:embed/>
                </p:oleObj>
              </mc:Choice>
              <mc:Fallback>
                <p:oleObj name="Equation" r:id="rId4" imgW="126780" imgH="164814" progId="Equation.3">
                  <p:embed/>
                  <p:pic>
                    <p:nvPicPr>
                      <p:cNvPr id="14" name="Object 1034">
                        <a:extLst>
                          <a:ext uri="{FF2B5EF4-FFF2-40B4-BE49-F238E27FC236}">
                            <a16:creationId xmlns:a16="http://schemas.microsoft.com/office/drawing/2014/main" id="{D729513C-4EB7-C9E6-D9F7-C7276493B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232" y="2781050"/>
                        <a:ext cx="2540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Box 15">
            <a:extLst>
              <a:ext uri="{FF2B5EF4-FFF2-40B4-BE49-F238E27FC236}">
                <a16:creationId xmlns:a16="http://schemas.microsoft.com/office/drawing/2014/main" id="{6E1F15EF-5441-AAD9-0A5E-391C48FE3605}"/>
              </a:ext>
            </a:extLst>
          </p:cNvPr>
          <p:cNvSpPr txBox="1"/>
          <p:nvPr/>
        </p:nvSpPr>
        <p:spPr>
          <a:xfrm>
            <a:off x="939722" y="4990711"/>
            <a:ext cx="6104020" cy="461665"/>
          </a:xfrm>
          <a:prstGeom prst="rect">
            <a:avLst/>
          </a:prstGeom>
          <a:noFill/>
        </p:spPr>
        <p:txBody>
          <a:bodyPr wrap="square">
            <a:spAutoFit/>
          </a:bodyPr>
          <a:lstStyle/>
          <a:p>
            <a:pPr eaLnBrk="1" hangingPunct="1"/>
            <a:r>
              <a:rPr lang="en-US" altLang="zh-TW"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Original Image</a:t>
            </a:r>
          </a:p>
        </p:txBody>
      </p:sp>
      <p:graphicFrame>
        <p:nvGraphicFramePr>
          <p:cNvPr id="13" name="Object 9">
            <a:extLst>
              <a:ext uri="{FF2B5EF4-FFF2-40B4-BE49-F238E27FC236}">
                <a16:creationId xmlns:a16="http://schemas.microsoft.com/office/drawing/2014/main" id="{2E888841-9E7A-4FC5-9590-E0FA811EBD5F}"/>
              </a:ext>
            </a:extLst>
          </p:cNvPr>
          <p:cNvGraphicFramePr>
            <a:graphicFrameLocks noChangeAspect="1"/>
          </p:cNvGraphicFramePr>
          <p:nvPr>
            <p:extLst>
              <p:ext uri="{D42A27DB-BD31-4B8C-83A1-F6EECF244321}">
                <p14:modId xmlns:p14="http://schemas.microsoft.com/office/powerpoint/2010/main" val="3658007241"/>
              </p:ext>
            </p:extLst>
          </p:nvPr>
        </p:nvGraphicFramePr>
        <p:xfrm>
          <a:off x="3790114" y="1333889"/>
          <a:ext cx="2997200" cy="1066800"/>
        </p:xfrm>
        <a:graphic>
          <a:graphicData uri="http://schemas.openxmlformats.org/presentationml/2006/ole">
            <mc:AlternateContent xmlns:mc="http://schemas.openxmlformats.org/markup-compatibility/2006">
              <mc:Choice xmlns:v="urn:schemas-microsoft-com:vml" Requires="v">
                <p:oleObj spid="_x0000_s3077" name="Equation" r:id="rId6" imgW="1497950" imgH="533169" progId="Equation.3">
                  <p:embed/>
                </p:oleObj>
              </mc:Choice>
              <mc:Fallback>
                <p:oleObj name="Equation" r:id="rId6" imgW="1497950" imgH="533169" progId="Equation.3">
                  <p:embed/>
                  <p:pic>
                    <p:nvPicPr>
                      <p:cNvPr id="13" name="Object 9">
                        <a:extLst>
                          <a:ext uri="{FF2B5EF4-FFF2-40B4-BE49-F238E27FC236}">
                            <a16:creationId xmlns:a16="http://schemas.microsoft.com/office/drawing/2014/main" id="{2E888841-9E7A-4FC5-9590-E0FA811EBD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114" y="1333889"/>
                        <a:ext cx="2997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 name="Picture 6">
            <a:extLst>
              <a:ext uri="{FF2B5EF4-FFF2-40B4-BE49-F238E27FC236}">
                <a16:creationId xmlns:a16="http://schemas.microsoft.com/office/drawing/2014/main" id="{9B19607A-DF38-661E-04C1-BB151CBEEF58}"/>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8294" y="1333889"/>
            <a:ext cx="3592513"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a:extLst>
              <a:ext uri="{FF2B5EF4-FFF2-40B4-BE49-F238E27FC236}">
                <a16:creationId xmlns:a16="http://schemas.microsoft.com/office/drawing/2014/main" id="{E9D483BF-C690-2FA6-94EC-DCF9B7A70806}"/>
              </a:ext>
            </a:extLst>
          </p:cNvPr>
          <p:cNvSpPr txBox="1"/>
          <p:nvPr/>
        </p:nvSpPr>
        <p:spPr>
          <a:xfrm>
            <a:off x="7281739" y="3968890"/>
            <a:ext cx="6104020" cy="461665"/>
          </a:xfrm>
          <a:prstGeom prst="rect">
            <a:avLst/>
          </a:prstGeom>
          <a:noFill/>
        </p:spPr>
        <p:txBody>
          <a:bodyPr wrap="square">
            <a:spAutoFit/>
          </a:bodyPr>
          <a:lstStyle/>
          <a:p>
            <a:pPr eaLnBrk="1" hangingPunct="1"/>
            <a:r>
              <a:rPr lang="en-US" altLang="zh-TW"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Gradient</a:t>
            </a:r>
          </a:p>
        </p:txBody>
      </p:sp>
    </p:spTree>
    <p:extLst>
      <p:ext uri="{BB962C8B-B14F-4D97-AF65-F5344CB8AC3E}">
        <p14:creationId xmlns:p14="http://schemas.microsoft.com/office/powerpoint/2010/main" val="1912762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31000">
              <a:schemeClr val="tx2">
                <a:lumMod val="0"/>
              </a:schemeClr>
            </a:gs>
            <a:gs pos="100000">
              <a:schemeClr val="accent1">
                <a:lumMod val="100000"/>
              </a:schemeClr>
            </a:gs>
          </a:gsLst>
          <a:lin ang="13500000" scaled="1"/>
          <a:tileRect/>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CE2BAE-D386-477F-9383-869911F69793}"/>
              </a:ext>
            </a:extLst>
          </p:cNvPr>
          <p:cNvSpPr>
            <a:spLocks noGrp="1"/>
          </p:cNvSpPr>
          <p:nvPr>
            <p:ph type="subTitle" idx="1"/>
          </p:nvPr>
        </p:nvSpPr>
        <p:spPr>
          <a:xfrm>
            <a:off x="1150021" y="984442"/>
            <a:ext cx="9536922" cy="5260715"/>
          </a:xfrm>
        </p:spPr>
        <p:txBody>
          <a:bodyPr>
            <a:normAutofit/>
          </a:bodyPr>
          <a:lstStyle/>
          <a:p>
            <a:pPr algn="just"/>
            <a:r>
              <a:rPr lang="en-US" sz="1800" b="1" i="0" u="none" strike="noStrike" baseline="0" dirty="0">
                <a:solidFill>
                  <a:schemeClr val="bg1"/>
                </a:solidFill>
                <a:latin typeface="Times New Roman" panose="02020603050405020304" pitchFamily="18" charset="0"/>
                <a:cs typeface="Times New Roman" panose="02020603050405020304" pitchFamily="18" charset="0"/>
              </a:rPr>
              <a:t>The purpose of this step is to convert the “blurred” edges in the image of the gradient magnitudes to “sharp” edges. Basically this is done by preserving all local maxima in the gradient image, and deleting everything else. The algorithm is for each pixel in the gradient image:</a:t>
            </a:r>
          </a:p>
          <a:p>
            <a:pPr algn="just"/>
            <a:endParaRPr lang="en-US" sz="1800" b="1" i="0" u="none" strike="noStrike" baseline="0" dirty="0">
              <a:solidFill>
                <a:schemeClr val="bg1"/>
              </a:solidFill>
              <a:latin typeface="Times New Roman" panose="02020603050405020304" pitchFamily="18" charset="0"/>
              <a:cs typeface="Times New Roman" panose="02020603050405020304" pitchFamily="18" charset="0"/>
            </a:endParaRPr>
          </a:p>
          <a:p>
            <a:pPr algn="just"/>
            <a:r>
              <a:rPr lang="en-US" sz="1800" b="1" i="0" u="none" strike="noStrike" baseline="0" dirty="0">
                <a:solidFill>
                  <a:schemeClr val="bg1"/>
                </a:solidFill>
                <a:latin typeface="Times New Roman" panose="02020603050405020304" pitchFamily="18" charset="0"/>
                <a:cs typeface="Times New Roman" panose="02020603050405020304" pitchFamily="18" charset="0"/>
              </a:rPr>
              <a:t>1. Round the gradient direction  to nearest 45◦, corresponding to the use of an 8-connected neighborhood.</a:t>
            </a:r>
          </a:p>
          <a:p>
            <a:pPr algn="just"/>
            <a:r>
              <a:rPr lang="en-US" sz="1800" b="1" i="0" u="none" strike="noStrike" baseline="0" dirty="0">
                <a:solidFill>
                  <a:schemeClr val="bg1"/>
                </a:solidFill>
                <a:latin typeface="Times New Roman" panose="02020603050405020304" pitchFamily="18" charset="0"/>
                <a:cs typeface="Times New Roman" panose="02020603050405020304" pitchFamily="18" charset="0"/>
              </a:rPr>
              <a:t>2. Compare the edge strength of the current pixel with the edge strength of the pixel in the positive and negative gradient direction. (</a:t>
            </a:r>
            <a:r>
              <a:rPr lang="en-US" sz="1800" b="1" i="0" u="none" strike="noStrike" baseline="0" dirty="0" err="1">
                <a:solidFill>
                  <a:schemeClr val="bg1"/>
                </a:solidFill>
                <a:latin typeface="Times New Roman" panose="02020603050405020304" pitchFamily="18" charset="0"/>
                <a:cs typeface="Times New Roman" panose="02020603050405020304" pitchFamily="18" charset="0"/>
              </a:rPr>
              <a:t>i.e</a:t>
            </a:r>
            <a:r>
              <a:rPr lang="en-US" sz="1800" b="1" i="0" u="none" strike="noStrike" baseline="0" dirty="0">
                <a:solidFill>
                  <a:schemeClr val="bg1"/>
                </a:solidFill>
                <a:latin typeface="Times New Roman" panose="02020603050405020304" pitchFamily="18" charset="0"/>
                <a:cs typeface="Times New Roman" panose="02020603050405020304" pitchFamily="18" charset="0"/>
              </a:rPr>
              <a:t>) if the gradient direction is north (theta =90◦), compare with the pixels to the north and south.</a:t>
            </a:r>
          </a:p>
          <a:p>
            <a:pPr algn="just"/>
            <a:r>
              <a:rPr lang="en-US" sz="1800" b="1" i="0" u="none" strike="noStrike" baseline="0" dirty="0">
                <a:solidFill>
                  <a:schemeClr val="bg1"/>
                </a:solidFill>
                <a:latin typeface="Times New Roman" panose="02020603050405020304" pitchFamily="18" charset="0"/>
                <a:cs typeface="Times New Roman" panose="02020603050405020304" pitchFamily="18" charset="0"/>
              </a:rPr>
              <a:t>3. If the edge strength of the current pixel is largest; preserve the value of the edge strength. If not, suppress (i.e. remove) the value.</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26A7D93F-1DA3-4779-B5CC-70DF4BC89B48}"/>
              </a:ext>
            </a:extLst>
          </p:cNvPr>
          <p:cNvSpPr txBox="1">
            <a:spLocks/>
          </p:cNvSpPr>
          <p:nvPr/>
        </p:nvSpPr>
        <p:spPr>
          <a:xfrm>
            <a:off x="753534" y="42333"/>
            <a:ext cx="11353800" cy="94210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3600" b="1" dirty="0">
                <a:solidFill>
                  <a:schemeClr val="bg1"/>
                </a:solidFill>
                <a:effectLst>
                  <a:outerShdw blurRad="50800" dist="38100" algn="l" rotWithShape="0">
                    <a:prstClr val="black">
                      <a:alpha val="40000"/>
                    </a:prstClr>
                  </a:outerShdw>
                </a:effectLst>
                <a:latin typeface="Algerian" panose="04020705040A02060702" pitchFamily="82" charset="0"/>
              </a:rPr>
              <a:t>  Non-maximum suppression</a:t>
            </a:r>
          </a:p>
        </p:txBody>
      </p:sp>
    </p:spTree>
    <p:extLst>
      <p:ext uri="{BB962C8B-B14F-4D97-AF65-F5344CB8AC3E}">
        <p14:creationId xmlns:p14="http://schemas.microsoft.com/office/powerpoint/2010/main" val="742025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CE2BAE-D386-477F-9383-869911F69793}"/>
              </a:ext>
            </a:extLst>
          </p:cNvPr>
          <p:cNvSpPr>
            <a:spLocks noGrp="1"/>
          </p:cNvSpPr>
          <p:nvPr>
            <p:ph type="subTitle" idx="1"/>
          </p:nvPr>
        </p:nvSpPr>
        <p:spPr>
          <a:xfrm>
            <a:off x="1150021" y="984442"/>
            <a:ext cx="9536922" cy="5533090"/>
          </a:xfrm>
        </p:spPr>
        <p:txBody>
          <a:bodyPr>
            <a:normAutofit/>
          </a:bodyPr>
          <a:lstStyle/>
          <a:p>
            <a:pPr algn="just">
              <a:buClr>
                <a:schemeClr val="bg1"/>
              </a:buClr>
            </a:pPr>
            <a:r>
              <a:rPr lang="en-US" sz="1600" dirty="0">
                <a:solidFill>
                  <a:schemeClr val="bg1"/>
                </a:solidFill>
                <a:latin typeface="Times New Roman" panose="02020603050405020304" pitchFamily="18" charset="0"/>
                <a:cs typeface="Times New Roman" panose="02020603050405020304" pitchFamily="18" charset="0"/>
              </a:rPr>
              <a:t>A simple example of non-maximum suppression is shown in Figure . Almost all pixels have gradient directions pointing north. They are therefore compared with the pixels above and below. The pixels that turn out to be maximal in this comparison are marked with white borders. All other pixels will be suppressed.</a:t>
            </a:r>
          </a:p>
          <a:p>
            <a:pPr algn="just">
              <a:buClr>
                <a:schemeClr val="bg1"/>
              </a:buClr>
            </a:pPr>
            <a:endParaRPr lang="en-US" dirty="0">
              <a:solidFill>
                <a:schemeClr val="bg1"/>
              </a:solidFill>
            </a:endParaRPr>
          </a:p>
          <a:p>
            <a:pPr algn="just">
              <a:buClr>
                <a:schemeClr val="bg1"/>
              </a:buClr>
            </a:pPr>
            <a:endParaRPr lang="en-US" dirty="0">
              <a:solidFill>
                <a:schemeClr val="bg1"/>
              </a:solidFill>
            </a:endParaRPr>
          </a:p>
          <a:p>
            <a:pPr algn="just">
              <a:buClr>
                <a:schemeClr val="bg1"/>
              </a:buClr>
            </a:pPr>
            <a:endParaRPr lang="en-US" dirty="0">
              <a:solidFill>
                <a:schemeClr val="bg1"/>
              </a:solidFill>
            </a:endParaRPr>
          </a:p>
          <a:p>
            <a:pPr algn="just">
              <a:buClr>
                <a:schemeClr val="bg1"/>
              </a:buClr>
            </a:pPr>
            <a:r>
              <a:rPr lang="en-US" sz="1600" dirty="0">
                <a:solidFill>
                  <a:schemeClr val="bg1"/>
                </a:solidFill>
                <a:latin typeface="Times New Roman" panose="02020603050405020304" pitchFamily="18" charset="0"/>
                <a:cs typeface="Times New Roman" panose="02020603050405020304" pitchFamily="18" charset="0"/>
              </a:rPr>
              <a:t>Illustration of non-maximum suppression. The edge strengths are indicated both as colors and numbers, while the gradient directions are shown as arrows. The resulting edge pixels are marked with white borders.</a:t>
            </a:r>
          </a:p>
          <a:p>
            <a:pPr algn="just">
              <a:buClr>
                <a:schemeClr val="bg1"/>
              </a:buClr>
            </a:pPr>
            <a:endParaRPr lang="en-US" sz="1400" dirty="0">
              <a:solidFill>
                <a:schemeClr val="bg1"/>
              </a:solidFill>
              <a:latin typeface="Times New Roman" panose="02020603050405020304" pitchFamily="18" charset="0"/>
              <a:cs typeface="Times New Roman" panose="02020603050405020304" pitchFamily="18" charset="0"/>
            </a:endParaRPr>
          </a:p>
          <a:p>
            <a:pPr algn="just">
              <a:buClr>
                <a:schemeClr val="bg1"/>
              </a:buClr>
            </a:pPr>
            <a:endParaRPr lang="en-US" sz="1400" dirty="0">
              <a:solidFill>
                <a:schemeClr val="bg1"/>
              </a:solidFill>
              <a:latin typeface="Times New Roman" panose="02020603050405020304" pitchFamily="18" charset="0"/>
              <a:cs typeface="Times New Roman" panose="02020603050405020304" pitchFamily="18" charset="0"/>
            </a:endParaRPr>
          </a:p>
          <a:p>
            <a:pPr algn="just">
              <a:buClr>
                <a:schemeClr val="bg1"/>
              </a:buClr>
            </a:pPr>
            <a:endParaRPr lang="en-US" sz="1400" dirty="0">
              <a:solidFill>
                <a:schemeClr val="bg1"/>
              </a:solidFill>
              <a:latin typeface="Times New Roman" panose="02020603050405020304" pitchFamily="18" charset="0"/>
              <a:cs typeface="Times New Roman" panose="02020603050405020304" pitchFamily="18" charset="0"/>
            </a:endParaRPr>
          </a:p>
          <a:p>
            <a:pPr algn="just">
              <a:buClr>
                <a:schemeClr val="bg1"/>
              </a:buClr>
            </a:pPr>
            <a:endParaRPr lang="en-US" sz="1400" dirty="0">
              <a:solidFill>
                <a:schemeClr val="bg1"/>
              </a:solidFill>
              <a:latin typeface="Times New Roman" panose="02020603050405020304" pitchFamily="18" charset="0"/>
              <a:cs typeface="Times New Roman" panose="02020603050405020304" pitchFamily="18" charset="0"/>
            </a:endParaRPr>
          </a:p>
          <a:p>
            <a:pPr algn="just">
              <a:buClr>
                <a:schemeClr val="bg1"/>
              </a:buClr>
            </a:pPr>
            <a:r>
              <a:rPr lang="en-US" sz="1400" dirty="0">
                <a:solidFill>
                  <a:srgbClr val="FF0000"/>
                </a:solidFill>
                <a:latin typeface="Times New Roman" panose="02020603050405020304" pitchFamily="18" charset="0"/>
                <a:cs typeface="Times New Roman" panose="02020603050405020304" pitchFamily="18" charset="0"/>
              </a:rPr>
              <a:t>                                          </a:t>
            </a:r>
            <a:r>
              <a:rPr lang="en-US" sz="1800" b="0" i="0" u="none" strike="noStrike" baseline="0" dirty="0">
                <a:solidFill>
                  <a:srgbClr val="FF0000"/>
                </a:solidFill>
                <a:latin typeface="CMBX9"/>
              </a:rPr>
              <a:t>a) </a:t>
            </a:r>
            <a:r>
              <a:rPr lang="en-US" sz="1800" b="0" i="0" u="none" strike="noStrike" baseline="0" dirty="0">
                <a:solidFill>
                  <a:srgbClr val="FF0000"/>
                </a:solidFill>
                <a:latin typeface="CMR9"/>
              </a:rPr>
              <a:t>Gradient values                      </a:t>
            </a:r>
            <a:r>
              <a:rPr lang="en-US" sz="1800" b="0" i="0" u="none" strike="noStrike" baseline="0" dirty="0">
                <a:latin typeface="CMBX9"/>
              </a:rPr>
              <a:t>(</a:t>
            </a:r>
            <a:r>
              <a:rPr lang="en-US" sz="1800" b="0" i="0" u="none" strike="noStrike" baseline="0" dirty="0">
                <a:solidFill>
                  <a:srgbClr val="FF0000"/>
                </a:solidFill>
                <a:latin typeface="CMBX9"/>
              </a:rPr>
              <a:t>b) </a:t>
            </a:r>
            <a:r>
              <a:rPr lang="en-US" sz="1800" b="0" i="0" u="none" strike="noStrike" baseline="0" dirty="0">
                <a:solidFill>
                  <a:srgbClr val="FF0000"/>
                </a:solidFill>
                <a:latin typeface="CMR9"/>
              </a:rPr>
              <a:t>Edges after non-maximum suppression</a:t>
            </a:r>
            <a:endParaRPr lang="en-US" dirty="0">
              <a:solidFill>
                <a:schemeClr val="bg1"/>
              </a:solidFill>
            </a:endParaRPr>
          </a:p>
          <a:p>
            <a:pPr algn="just">
              <a:buClr>
                <a:schemeClr val="bg1"/>
              </a:buClr>
            </a:pPr>
            <a:endParaRPr lang="en-US" dirty="0">
              <a:solidFill>
                <a:schemeClr val="bg1"/>
              </a:solidFill>
            </a:endParaRPr>
          </a:p>
        </p:txBody>
      </p:sp>
      <p:sp>
        <p:nvSpPr>
          <p:cNvPr id="5" name="Title 1">
            <a:extLst>
              <a:ext uri="{FF2B5EF4-FFF2-40B4-BE49-F238E27FC236}">
                <a16:creationId xmlns:a16="http://schemas.microsoft.com/office/drawing/2014/main" id="{26A7D93F-1DA3-4779-B5CC-70DF4BC89B48}"/>
              </a:ext>
            </a:extLst>
          </p:cNvPr>
          <p:cNvSpPr txBox="1">
            <a:spLocks/>
          </p:cNvSpPr>
          <p:nvPr/>
        </p:nvSpPr>
        <p:spPr>
          <a:xfrm>
            <a:off x="753534" y="42333"/>
            <a:ext cx="11353800" cy="94210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3600" b="1" dirty="0">
                <a:solidFill>
                  <a:schemeClr val="bg1"/>
                </a:solidFill>
                <a:effectLst>
                  <a:outerShdw blurRad="50800" dist="38100" algn="l" rotWithShape="0">
                    <a:prstClr val="black">
                      <a:alpha val="40000"/>
                    </a:prstClr>
                  </a:outerShdw>
                </a:effectLst>
                <a:latin typeface="Algerian" panose="04020705040A02060702" pitchFamily="82" charset="0"/>
              </a:rPr>
              <a:t>Non-maximum suppression(Cont.)</a:t>
            </a:r>
          </a:p>
        </p:txBody>
      </p:sp>
      <p:pic>
        <p:nvPicPr>
          <p:cNvPr id="11" name="Picture 10">
            <a:extLst>
              <a:ext uri="{FF2B5EF4-FFF2-40B4-BE49-F238E27FC236}">
                <a16:creationId xmlns:a16="http://schemas.microsoft.com/office/drawing/2014/main" id="{95425609-C914-4C72-8BDB-B9178EAED5F8}"/>
              </a:ext>
            </a:extLst>
          </p:cNvPr>
          <p:cNvPicPr>
            <a:picLocks noChangeAspect="1"/>
          </p:cNvPicPr>
          <p:nvPr/>
        </p:nvPicPr>
        <p:blipFill>
          <a:blip r:embed="rId2"/>
          <a:stretch>
            <a:fillRect/>
          </a:stretch>
        </p:blipFill>
        <p:spPr>
          <a:xfrm>
            <a:off x="4338536" y="1967715"/>
            <a:ext cx="2840477" cy="1461285"/>
          </a:xfrm>
          <a:prstGeom prst="rect">
            <a:avLst/>
          </a:prstGeom>
        </p:spPr>
      </p:pic>
      <p:pic>
        <p:nvPicPr>
          <p:cNvPr id="12" name="Picture 11">
            <a:extLst>
              <a:ext uri="{FF2B5EF4-FFF2-40B4-BE49-F238E27FC236}">
                <a16:creationId xmlns:a16="http://schemas.microsoft.com/office/drawing/2014/main" id="{90E559DC-F264-444F-BC1E-8AE63953CB34}"/>
              </a:ext>
            </a:extLst>
          </p:cNvPr>
          <p:cNvPicPr>
            <a:picLocks noChangeAspect="1"/>
          </p:cNvPicPr>
          <p:nvPr/>
        </p:nvPicPr>
        <p:blipFill>
          <a:blip r:embed="rId3"/>
          <a:stretch>
            <a:fillRect/>
          </a:stretch>
        </p:blipFill>
        <p:spPr>
          <a:xfrm>
            <a:off x="2329444" y="4019060"/>
            <a:ext cx="3432122" cy="1679275"/>
          </a:xfrm>
          <a:prstGeom prst="rect">
            <a:avLst/>
          </a:prstGeom>
        </p:spPr>
      </p:pic>
      <p:pic>
        <p:nvPicPr>
          <p:cNvPr id="14" name="Picture 13">
            <a:extLst>
              <a:ext uri="{FF2B5EF4-FFF2-40B4-BE49-F238E27FC236}">
                <a16:creationId xmlns:a16="http://schemas.microsoft.com/office/drawing/2014/main" id="{D16C3E32-3817-4D8E-993F-F9DDD79AD5C4}"/>
              </a:ext>
            </a:extLst>
          </p:cNvPr>
          <p:cNvPicPr>
            <a:picLocks noChangeAspect="1"/>
          </p:cNvPicPr>
          <p:nvPr/>
        </p:nvPicPr>
        <p:blipFill>
          <a:blip r:embed="rId4"/>
          <a:stretch>
            <a:fillRect/>
          </a:stretch>
        </p:blipFill>
        <p:spPr>
          <a:xfrm>
            <a:off x="6248956" y="4030561"/>
            <a:ext cx="3432122" cy="1667774"/>
          </a:xfrm>
          <a:prstGeom prst="rect">
            <a:avLst/>
          </a:prstGeom>
        </p:spPr>
      </p:pic>
    </p:spTree>
    <p:extLst>
      <p:ext uri="{BB962C8B-B14F-4D97-AF65-F5344CB8AC3E}">
        <p14:creationId xmlns:p14="http://schemas.microsoft.com/office/powerpoint/2010/main" val="3915089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chemeClr val="tx2">
                <a:lumMod val="0"/>
              </a:schemeClr>
            </a:gs>
            <a:gs pos="100000">
              <a:schemeClr val="accent1">
                <a:lumMod val="100000"/>
              </a:schemeClr>
            </a:gs>
          </a:gsLst>
          <a:lin ang="13500000" scaled="1"/>
          <a:tileRect/>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CE2BAE-D386-477F-9383-869911F69793}"/>
              </a:ext>
            </a:extLst>
          </p:cNvPr>
          <p:cNvSpPr>
            <a:spLocks noGrp="1"/>
          </p:cNvSpPr>
          <p:nvPr>
            <p:ph type="subTitle" idx="1"/>
          </p:nvPr>
        </p:nvSpPr>
        <p:spPr>
          <a:xfrm>
            <a:off x="1150021" y="984442"/>
            <a:ext cx="9536922" cy="5260715"/>
          </a:xfrm>
        </p:spPr>
        <p:txBody>
          <a:bodyPr>
            <a:normAutofit/>
          </a:bodyPr>
          <a:lstStyle/>
          <a:p>
            <a:pPr algn="just"/>
            <a:r>
              <a:rPr lang="en-US" sz="1600" b="1" i="0" u="none" strike="noStrike" baseline="0" dirty="0">
                <a:solidFill>
                  <a:schemeClr val="bg1"/>
                </a:solidFill>
                <a:latin typeface="Times New Roman" panose="02020603050405020304" pitchFamily="18" charset="0"/>
                <a:cs typeface="Times New Roman" panose="02020603050405020304" pitchFamily="18" charset="0"/>
              </a:rPr>
              <a:t>The edge-pixels remaining after the non-maximum suppression step are (still) marked with their strength pixel-by-pixel. Many of these will probably be true edges in the image, but some may be caused by noise or color variations for instance due to rough surfaces. The simplest way to discern between these would be to use a threshold, so that only edges stronger that a certain value would be preserved. The Canny edge detection algorithm uses double thresholding. Edge pixels stronger than the high threshold are marked as strong; edge pixels weaker than the low threshold are suppressed and edge pixels between the two thresholds are marked as weak.</a:t>
            </a:r>
          </a:p>
          <a:p>
            <a:pPr algn="just"/>
            <a:endParaRPr lang="en-US" sz="1600" dirty="0">
              <a:solidFill>
                <a:schemeClr val="bg1"/>
              </a:solidFill>
              <a:latin typeface="Times New Roman" panose="02020603050405020304" pitchFamily="18" charset="0"/>
              <a:cs typeface="Times New Roman" panose="02020603050405020304" pitchFamily="18" charset="0"/>
            </a:endParaRPr>
          </a:p>
          <a:p>
            <a:pPr algn="just"/>
            <a:endParaRPr lang="en-US" sz="1600" dirty="0">
              <a:solidFill>
                <a:schemeClr val="bg1"/>
              </a:solidFill>
              <a:latin typeface="Times New Roman" panose="02020603050405020304" pitchFamily="18" charset="0"/>
              <a:cs typeface="Times New Roman" panose="02020603050405020304" pitchFamily="18" charset="0"/>
            </a:endParaRPr>
          </a:p>
          <a:p>
            <a:pPr algn="just"/>
            <a:endParaRPr lang="en-US" sz="1600" dirty="0">
              <a:solidFill>
                <a:schemeClr val="bg1"/>
              </a:solidFill>
              <a:latin typeface="Times New Roman" panose="02020603050405020304" pitchFamily="18" charset="0"/>
              <a:cs typeface="Times New Roman" panose="02020603050405020304" pitchFamily="18" charset="0"/>
            </a:endParaRPr>
          </a:p>
          <a:p>
            <a:pPr algn="just"/>
            <a:endParaRPr lang="en-US" sz="1600" dirty="0">
              <a:solidFill>
                <a:schemeClr val="bg1"/>
              </a:solidFill>
              <a:latin typeface="Times New Roman" panose="02020603050405020304" pitchFamily="18" charset="0"/>
              <a:cs typeface="Times New Roman" panose="02020603050405020304" pitchFamily="18" charset="0"/>
            </a:endParaRPr>
          </a:p>
          <a:p>
            <a:pPr algn="just"/>
            <a:r>
              <a:rPr lang="en-US" sz="1800" b="0" i="0" u="none" strike="noStrike" baseline="0" dirty="0">
                <a:latin typeface="Times New Roman" panose="02020603050405020304" pitchFamily="18" charset="0"/>
                <a:cs typeface="Times New Roman" panose="02020603050405020304" pitchFamily="18" charset="0"/>
              </a:rPr>
              <a:t>     </a:t>
            </a:r>
            <a:r>
              <a:rPr lang="en-US" sz="1800" b="0" i="0" u="none" strike="noStrike" baseline="0" dirty="0">
                <a:solidFill>
                  <a:srgbClr val="FF0000"/>
                </a:solidFill>
                <a:latin typeface="Times New Roman" panose="02020603050405020304" pitchFamily="18" charset="0"/>
                <a:cs typeface="Times New Roman" panose="02020603050405020304" pitchFamily="18" charset="0"/>
              </a:rPr>
              <a:t>(a) Edges after non-maximum suppression                            (b) Double thresholding </a:t>
            </a:r>
          </a:p>
          <a:p>
            <a:pPr algn="just"/>
            <a:r>
              <a:rPr lang="en-US" sz="1600" b="1" dirty="0">
                <a:solidFill>
                  <a:srgbClr val="002060"/>
                </a:solidFill>
                <a:latin typeface="Times New Roman" panose="02020603050405020304" pitchFamily="18" charset="0"/>
                <a:cs typeface="Times New Roman" panose="02020603050405020304" pitchFamily="18" charset="0"/>
              </a:rPr>
              <a:t>In the second image strong edges are white, while weak edges are grey. Edges with a strength below both thresholds are suppressed.</a:t>
            </a:r>
          </a:p>
        </p:txBody>
      </p:sp>
      <p:sp>
        <p:nvSpPr>
          <p:cNvPr id="5" name="Title 1">
            <a:extLst>
              <a:ext uri="{FF2B5EF4-FFF2-40B4-BE49-F238E27FC236}">
                <a16:creationId xmlns:a16="http://schemas.microsoft.com/office/drawing/2014/main" id="{26A7D93F-1DA3-4779-B5CC-70DF4BC89B48}"/>
              </a:ext>
            </a:extLst>
          </p:cNvPr>
          <p:cNvSpPr txBox="1">
            <a:spLocks/>
          </p:cNvSpPr>
          <p:nvPr/>
        </p:nvSpPr>
        <p:spPr>
          <a:xfrm>
            <a:off x="753534" y="42333"/>
            <a:ext cx="11353800" cy="94210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3600" b="1" dirty="0">
                <a:solidFill>
                  <a:schemeClr val="bg1"/>
                </a:solidFill>
                <a:effectLst>
                  <a:outerShdw blurRad="50800" dist="38100" algn="l" rotWithShape="0">
                    <a:prstClr val="black">
                      <a:alpha val="40000"/>
                    </a:prstClr>
                  </a:outerShdw>
                </a:effectLst>
                <a:latin typeface="Algerian" panose="04020705040A02060702" pitchFamily="82" charset="0"/>
              </a:rPr>
              <a:t>Double thresholding</a:t>
            </a:r>
          </a:p>
        </p:txBody>
      </p:sp>
      <p:pic>
        <p:nvPicPr>
          <p:cNvPr id="7" name="Picture 6">
            <a:extLst>
              <a:ext uri="{FF2B5EF4-FFF2-40B4-BE49-F238E27FC236}">
                <a16:creationId xmlns:a16="http://schemas.microsoft.com/office/drawing/2014/main" id="{51A022BE-1E1A-4957-9287-3AB9F427F850}"/>
              </a:ext>
            </a:extLst>
          </p:cNvPr>
          <p:cNvPicPr>
            <a:picLocks noChangeAspect="1"/>
          </p:cNvPicPr>
          <p:nvPr/>
        </p:nvPicPr>
        <p:blipFill>
          <a:blip r:embed="rId2"/>
          <a:stretch>
            <a:fillRect/>
          </a:stretch>
        </p:blipFill>
        <p:spPr>
          <a:xfrm>
            <a:off x="2150684" y="3300137"/>
            <a:ext cx="2839453" cy="1667774"/>
          </a:xfrm>
          <a:prstGeom prst="rect">
            <a:avLst/>
          </a:prstGeom>
        </p:spPr>
      </p:pic>
      <p:pic>
        <p:nvPicPr>
          <p:cNvPr id="9" name="Picture 8">
            <a:extLst>
              <a:ext uri="{FF2B5EF4-FFF2-40B4-BE49-F238E27FC236}">
                <a16:creationId xmlns:a16="http://schemas.microsoft.com/office/drawing/2014/main" id="{36353F5F-76B5-47B7-A78E-95B9F7EB664C}"/>
              </a:ext>
            </a:extLst>
          </p:cNvPr>
          <p:cNvPicPr>
            <a:picLocks noChangeAspect="1"/>
          </p:cNvPicPr>
          <p:nvPr/>
        </p:nvPicPr>
        <p:blipFill>
          <a:blip r:embed="rId3"/>
          <a:stretch>
            <a:fillRect/>
          </a:stretch>
        </p:blipFill>
        <p:spPr>
          <a:xfrm>
            <a:off x="6430434" y="3300137"/>
            <a:ext cx="3212330" cy="1667774"/>
          </a:xfrm>
          <a:prstGeom prst="rect">
            <a:avLst/>
          </a:prstGeom>
        </p:spPr>
      </p:pic>
    </p:spTree>
    <p:extLst>
      <p:ext uri="{BB962C8B-B14F-4D97-AF65-F5344CB8AC3E}">
        <p14:creationId xmlns:p14="http://schemas.microsoft.com/office/powerpoint/2010/main" val="3888752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CE2BAE-D386-477F-9383-869911F69793}"/>
              </a:ext>
            </a:extLst>
          </p:cNvPr>
          <p:cNvSpPr>
            <a:spLocks noGrp="1"/>
          </p:cNvSpPr>
          <p:nvPr>
            <p:ph type="subTitle" idx="1"/>
          </p:nvPr>
        </p:nvSpPr>
        <p:spPr>
          <a:xfrm>
            <a:off x="1150021" y="984442"/>
            <a:ext cx="9536922" cy="4983221"/>
          </a:xfrm>
        </p:spPr>
        <p:txBody>
          <a:bodyPr>
            <a:normAutofit/>
          </a:bodyPr>
          <a:lstStyle/>
          <a:p>
            <a:pPr algn="just"/>
            <a:r>
              <a:rPr lang="en-US" sz="1600" b="1" i="0" u="none" strike="noStrike" baseline="0" dirty="0">
                <a:solidFill>
                  <a:schemeClr val="bg1"/>
                </a:solidFill>
                <a:latin typeface="Times New Roman" panose="02020603050405020304" pitchFamily="18" charset="0"/>
                <a:cs typeface="Times New Roman" panose="02020603050405020304" pitchFamily="18" charset="0"/>
              </a:rPr>
              <a:t>Strong edges are interpreted as “certain edges”, and can immediately be included in the final edge image. Weak edges are included if and only if they are connected to strong edges. The logic is of course that noise and other small variations are unlikely to result in a strong edge(with proper adjustment of the threshold levels). Thus strong edges will (almost) only be due to true edges in the original image. </a:t>
            </a:r>
          </a:p>
          <a:p>
            <a:pPr algn="just"/>
            <a:endParaRPr lang="en-US" sz="1600" dirty="0">
              <a:solidFill>
                <a:schemeClr val="bg1"/>
              </a:solidFill>
              <a:latin typeface="Times New Roman" panose="02020603050405020304" pitchFamily="18" charset="0"/>
              <a:cs typeface="Times New Roman" panose="02020603050405020304" pitchFamily="18" charset="0"/>
            </a:endParaRPr>
          </a:p>
          <a:p>
            <a:pPr algn="just"/>
            <a:endParaRPr lang="en-US" sz="1600" dirty="0">
              <a:solidFill>
                <a:schemeClr val="bg1"/>
              </a:solidFill>
              <a:latin typeface="Times New Roman" panose="02020603050405020304" pitchFamily="18" charset="0"/>
              <a:cs typeface="Times New Roman" panose="02020603050405020304" pitchFamily="18" charset="0"/>
            </a:endParaRPr>
          </a:p>
          <a:p>
            <a:pPr algn="just"/>
            <a:endParaRPr lang="en-US" sz="1600" dirty="0">
              <a:solidFill>
                <a:schemeClr val="bg1"/>
              </a:solidFill>
              <a:latin typeface="Times New Roman" panose="02020603050405020304" pitchFamily="18" charset="0"/>
              <a:cs typeface="Times New Roman" panose="02020603050405020304" pitchFamily="18" charset="0"/>
            </a:endParaRPr>
          </a:p>
          <a:p>
            <a:pPr algn="just"/>
            <a:endParaRPr lang="en-US" sz="1600" dirty="0">
              <a:solidFill>
                <a:schemeClr val="bg1"/>
              </a:solidFill>
              <a:latin typeface="Times New Roman" panose="02020603050405020304" pitchFamily="18" charset="0"/>
              <a:cs typeface="Times New Roman" panose="02020603050405020304" pitchFamily="18" charset="0"/>
            </a:endParaRPr>
          </a:p>
          <a:p>
            <a:pPr algn="just"/>
            <a:r>
              <a:rPr lang="en-US" sz="1800" b="0" i="0" u="none" strike="noStrike" baseline="0" dirty="0">
                <a:latin typeface="CMBX9"/>
              </a:rPr>
              <a:t>    </a:t>
            </a:r>
            <a:r>
              <a:rPr lang="en-US" sz="1800" b="0" i="0" u="none" strike="noStrike" baseline="0" dirty="0">
                <a:solidFill>
                  <a:srgbClr val="FF0000"/>
                </a:solidFill>
                <a:latin typeface="CMBX9"/>
              </a:rPr>
              <a:t>a) </a:t>
            </a:r>
            <a:r>
              <a:rPr lang="en-US" sz="1800" b="0" i="0" u="none" strike="noStrike" baseline="0" dirty="0">
                <a:solidFill>
                  <a:srgbClr val="FF0000"/>
                </a:solidFill>
                <a:latin typeface="CMR9"/>
              </a:rPr>
              <a:t>Double thresholding               </a:t>
            </a:r>
            <a:r>
              <a:rPr lang="en-US" sz="1800" b="0" i="0" u="none" strike="noStrike" baseline="0" dirty="0">
                <a:solidFill>
                  <a:srgbClr val="FF0000"/>
                </a:solidFill>
                <a:latin typeface="CMBX9"/>
              </a:rPr>
              <a:t>(b) </a:t>
            </a:r>
            <a:r>
              <a:rPr lang="en-US" sz="1800" b="0" i="0" u="none" strike="noStrike" baseline="0" dirty="0">
                <a:solidFill>
                  <a:srgbClr val="FF0000"/>
                </a:solidFill>
                <a:latin typeface="CMR9"/>
              </a:rPr>
              <a:t>Edge tracking by hysteresis                      </a:t>
            </a:r>
            <a:r>
              <a:rPr lang="en-US" sz="1800" b="0" i="0" u="none" strike="noStrike" baseline="0" dirty="0">
                <a:solidFill>
                  <a:srgbClr val="FF0000"/>
                </a:solidFill>
                <a:latin typeface="CMBX9"/>
              </a:rPr>
              <a:t>(c) </a:t>
            </a:r>
            <a:r>
              <a:rPr lang="en-US" sz="1800" b="0" i="0" u="none" strike="noStrike" baseline="0" dirty="0">
                <a:solidFill>
                  <a:srgbClr val="FF0000"/>
                </a:solidFill>
                <a:latin typeface="CMR9"/>
              </a:rPr>
              <a:t>Final output</a:t>
            </a:r>
          </a:p>
          <a:p>
            <a:pPr algn="just"/>
            <a:endParaRPr lang="en-US" dirty="0">
              <a:solidFill>
                <a:schemeClr val="bg1"/>
              </a:solidFill>
              <a:latin typeface="CMR9"/>
              <a:cs typeface="Times New Roman" panose="02020603050405020304" pitchFamily="18" charset="0"/>
            </a:endParaRPr>
          </a:p>
          <a:p>
            <a:pPr algn="just"/>
            <a:r>
              <a:rPr lang="en-US" sz="1600" b="1" dirty="0">
                <a:solidFill>
                  <a:srgbClr val="002060"/>
                </a:solidFill>
                <a:latin typeface="Times New Roman" panose="02020603050405020304" pitchFamily="18" charset="0"/>
                <a:cs typeface="Times New Roman" panose="02020603050405020304" pitchFamily="18" charset="0"/>
              </a:rPr>
              <a:t>Edge tracking and final output. The middle image shows strong edges in white, weak edges connected to strong edges in blue, and other weak edges in red.</a:t>
            </a:r>
          </a:p>
        </p:txBody>
      </p:sp>
      <p:sp>
        <p:nvSpPr>
          <p:cNvPr id="5" name="Title 1">
            <a:extLst>
              <a:ext uri="{FF2B5EF4-FFF2-40B4-BE49-F238E27FC236}">
                <a16:creationId xmlns:a16="http://schemas.microsoft.com/office/drawing/2014/main" id="{26A7D93F-1DA3-4779-B5CC-70DF4BC89B48}"/>
              </a:ext>
            </a:extLst>
          </p:cNvPr>
          <p:cNvSpPr txBox="1">
            <a:spLocks/>
          </p:cNvSpPr>
          <p:nvPr/>
        </p:nvSpPr>
        <p:spPr>
          <a:xfrm>
            <a:off x="753534" y="42333"/>
            <a:ext cx="11353800" cy="94210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3600" b="1" dirty="0">
                <a:solidFill>
                  <a:schemeClr val="bg1"/>
                </a:solidFill>
                <a:effectLst>
                  <a:outerShdw blurRad="50800" dist="38100" algn="l" rotWithShape="0">
                    <a:prstClr val="black">
                      <a:alpha val="40000"/>
                    </a:prstClr>
                  </a:outerShdw>
                </a:effectLst>
                <a:latin typeface="Algerian" panose="04020705040A02060702" pitchFamily="82" charset="0"/>
              </a:rPr>
              <a:t>Edge tracking by hysteresis</a:t>
            </a:r>
          </a:p>
        </p:txBody>
      </p:sp>
      <p:pic>
        <p:nvPicPr>
          <p:cNvPr id="4" name="Picture 3">
            <a:extLst>
              <a:ext uri="{FF2B5EF4-FFF2-40B4-BE49-F238E27FC236}">
                <a16:creationId xmlns:a16="http://schemas.microsoft.com/office/drawing/2014/main" id="{E79DBEDA-1AE8-4BC3-BB49-F4CAC53A0988}"/>
              </a:ext>
            </a:extLst>
          </p:cNvPr>
          <p:cNvPicPr>
            <a:picLocks noChangeAspect="1"/>
          </p:cNvPicPr>
          <p:nvPr/>
        </p:nvPicPr>
        <p:blipFill>
          <a:blip r:embed="rId2"/>
          <a:stretch>
            <a:fillRect/>
          </a:stretch>
        </p:blipFill>
        <p:spPr>
          <a:xfrm>
            <a:off x="1237990" y="2322397"/>
            <a:ext cx="2748313" cy="1667774"/>
          </a:xfrm>
          <a:prstGeom prst="rect">
            <a:avLst/>
          </a:prstGeom>
        </p:spPr>
      </p:pic>
      <p:pic>
        <p:nvPicPr>
          <p:cNvPr id="8" name="Picture 7">
            <a:extLst>
              <a:ext uri="{FF2B5EF4-FFF2-40B4-BE49-F238E27FC236}">
                <a16:creationId xmlns:a16="http://schemas.microsoft.com/office/drawing/2014/main" id="{07ACF1B9-1357-43AF-A1D0-BC57AF097C43}"/>
              </a:ext>
            </a:extLst>
          </p:cNvPr>
          <p:cNvPicPr>
            <a:picLocks noChangeAspect="1"/>
          </p:cNvPicPr>
          <p:nvPr/>
        </p:nvPicPr>
        <p:blipFill>
          <a:blip r:embed="rId3"/>
          <a:stretch>
            <a:fillRect/>
          </a:stretch>
        </p:blipFill>
        <p:spPr>
          <a:xfrm>
            <a:off x="4544325" y="2322397"/>
            <a:ext cx="2748313" cy="1667774"/>
          </a:xfrm>
          <a:prstGeom prst="rect">
            <a:avLst/>
          </a:prstGeom>
        </p:spPr>
      </p:pic>
      <p:pic>
        <p:nvPicPr>
          <p:cNvPr id="11" name="Picture 10">
            <a:extLst>
              <a:ext uri="{FF2B5EF4-FFF2-40B4-BE49-F238E27FC236}">
                <a16:creationId xmlns:a16="http://schemas.microsoft.com/office/drawing/2014/main" id="{89E32114-6FF0-434E-8D0C-B9496A79828D}"/>
              </a:ext>
            </a:extLst>
          </p:cNvPr>
          <p:cNvPicPr>
            <a:picLocks noChangeAspect="1"/>
          </p:cNvPicPr>
          <p:nvPr/>
        </p:nvPicPr>
        <p:blipFill>
          <a:blip r:embed="rId4"/>
          <a:stretch>
            <a:fillRect/>
          </a:stretch>
        </p:blipFill>
        <p:spPr>
          <a:xfrm>
            <a:off x="7550990" y="2322397"/>
            <a:ext cx="2892421" cy="1667774"/>
          </a:xfrm>
          <a:prstGeom prst="rect">
            <a:avLst/>
          </a:prstGeom>
        </p:spPr>
      </p:pic>
    </p:spTree>
    <p:extLst>
      <p:ext uri="{BB962C8B-B14F-4D97-AF65-F5344CB8AC3E}">
        <p14:creationId xmlns:p14="http://schemas.microsoft.com/office/powerpoint/2010/main" val="2779573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53000">
              <a:schemeClr val="tx2">
                <a:lumMod val="0"/>
              </a:schemeClr>
            </a:gs>
            <a:gs pos="100000">
              <a:schemeClr val="accent1">
                <a:lumMod val="100000"/>
              </a:schemeClr>
            </a:gs>
          </a:gsLst>
          <a:lin ang="13500000" scaled="1"/>
          <a:tileRect/>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CE2BAE-D386-477F-9383-869911F69793}"/>
              </a:ext>
            </a:extLst>
          </p:cNvPr>
          <p:cNvSpPr>
            <a:spLocks noGrp="1"/>
          </p:cNvSpPr>
          <p:nvPr>
            <p:ph type="subTitle" idx="1"/>
          </p:nvPr>
        </p:nvSpPr>
        <p:spPr>
          <a:xfrm>
            <a:off x="1150020" y="984442"/>
            <a:ext cx="10455077" cy="5260715"/>
          </a:xfrm>
        </p:spPr>
        <p:txBody>
          <a:bodyPr>
            <a:normAutofit/>
          </a:bodyPr>
          <a:lstStyle/>
          <a:p>
            <a:pPr algn="just"/>
            <a:r>
              <a:rPr lang="en-US" sz="1800" b="1" i="0" u="none" strike="noStrike" baseline="0" dirty="0">
                <a:solidFill>
                  <a:schemeClr val="bg1"/>
                </a:solidFill>
                <a:latin typeface="CMR10"/>
              </a:rPr>
              <a:t>1. The (source) image and the thresholds can be chosen arbitrarily.</a:t>
            </a:r>
          </a:p>
          <a:p>
            <a:pPr algn="just"/>
            <a:r>
              <a:rPr lang="en-US" sz="1800" b="1" i="0" u="none" strike="noStrike" baseline="0" dirty="0">
                <a:solidFill>
                  <a:schemeClr val="bg1"/>
                </a:solidFill>
                <a:latin typeface="CMR10"/>
              </a:rPr>
              <a:t>2. Only a smoothing filter with a standard deviation of </a:t>
            </a:r>
            <a:r>
              <a:rPr lang="en-US" sz="1800" b="1" i="0" u="none" strike="noStrike" baseline="0" dirty="0">
                <a:solidFill>
                  <a:schemeClr val="bg1"/>
                </a:solidFill>
                <a:latin typeface="CMMI10"/>
              </a:rPr>
              <a:t> </a:t>
            </a:r>
            <a:r>
              <a:rPr lang="en-US" sz="1800" b="1" i="0" u="none" strike="noStrike" baseline="0" dirty="0">
                <a:solidFill>
                  <a:schemeClr val="bg1"/>
                </a:solidFill>
                <a:latin typeface="CMR10"/>
              </a:rPr>
              <a:t>= 1</a:t>
            </a:r>
            <a:r>
              <a:rPr lang="en-US" sz="1800" b="1" i="0" u="none" strike="noStrike" baseline="0" dirty="0">
                <a:solidFill>
                  <a:schemeClr val="bg1"/>
                </a:solidFill>
                <a:latin typeface="CMMI10"/>
              </a:rPr>
              <a:t>.</a:t>
            </a:r>
            <a:r>
              <a:rPr lang="en-US" sz="1800" b="1" i="0" u="none" strike="noStrike" baseline="0" dirty="0">
                <a:solidFill>
                  <a:schemeClr val="bg1"/>
                </a:solidFill>
                <a:latin typeface="CMR10"/>
              </a:rPr>
              <a:t>4 was used(the one shown in Equation 1).</a:t>
            </a:r>
          </a:p>
          <a:p>
            <a:pPr algn="just"/>
            <a:r>
              <a:rPr lang="en-US" sz="1800" b="1" i="0" u="none" strike="noStrike" baseline="0" dirty="0">
                <a:solidFill>
                  <a:schemeClr val="bg1"/>
                </a:solidFill>
                <a:latin typeface="CMR10"/>
              </a:rPr>
              <a:t>3. The implementation uses the “correct” Euclidean measure for the edge strengths.</a:t>
            </a:r>
          </a:p>
          <a:p>
            <a:pPr algn="just"/>
            <a:r>
              <a:rPr lang="en-US" sz="1800" b="1" i="0" u="none" strike="noStrike" baseline="0" dirty="0">
                <a:solidFill>
                  <a:schemeClr val="bg1"/>
                </a:solidFill>
                <a:latin typeface="CMR10"/>
              </a:rPr>
              <a:t>4. The different filters cannot be applied to edge pixels. This causes the output image to be 8 pixels smaller in each direction.</a:t>
            </a:r>
          </a:p>
          <a:p>
            <a:pPr algn="just"/>
            <a:r>
              <a:rPr lang="en-US" sz="1800" b="1" i="0" u="none" strike="noStrike" baseline="0" dirty="0">
                <a:solidFill>
                  <a:schemeClr val="bg1"/>
                </a:solidFill>
                <a:latin typeface="CMR10"/>
              </a:rPr>
              <a:t>The last step in the algorithm known as edge tracking can be implemented as either iterative or recursive BLOB analysis where only BLOB’s containing strong edges are preserved.</a:t>
            </a:r>
          </a:p>
          <a:p>
            <a:pPr algn="just"/>
            <a:r>
              <a:rPr lang="en-US" b="1" dirty="0">
                <a:solidFill>
                  <a:srgbClr val="002060"/>
                </a:solidFill>
                <a:latin typeface="Times New Roman" panose="02020603050405020304" pitchFamily="18" charset="0"/>
                <a:cs typeface="Times New Roman" panose="02020603050405020304" pitchFamily="18" charset="0"/>
              </a:rPr>
              <a:t>However, our implementation uses the iterative approach. First all weak edges are scanned for neighbor edges and joined into groups. At the same time it is marked which groups are adjacent. Then all of these markings are examined to determine which groups of weak edges are connected to strong edges (directly or indirectly). All weak edges that are connected to strong edges are marked as strong edges themselves. The rest of the weak edges are suppressed.</a:t>
            </a:r>
          </a:p>
        </p:txBody>
      </p:sp>
      <p:sp>
        <p:nvSpPr>
          <p:cNvPr id="5" name="Title 1">
            <a:extLst>
              <a:ext uri="{FF2B5EF4-FFF2-40B4-BE49-F238E27FC236}">
                <a16:creationId xmlns:a16="http://schemas.microsoft.com/office/drawing/2014/main" id="{26A7D93F-1DA3-4779-B5CC-70DF4BC89B48}"/>
              </a:ext>
            </a:extLst>
          </p:cNvPr>
          <p:cNvSpPr txBox="1">
            <a:spLocks/>
          </p:cNvSpPr>
          <p:nvPr/>
        </p:nvSpPr>
        <p:spPr>
          <a:xfrm>
            <a:off x="753534" y="42333"/>
            <a:ext cx="11353800" cy="94210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3600" b="1" dirty="0">
                <a:solidFill>
                  <a:schemeClr val="bg1"/>
                </a:solidFill>
                <a:effectLst>
                  <a:outerShdw blurRad="50800" dist="38100" algn="l" rotWithShape="0">
                    <a:prstClr val="black">
                      <a:alpha val="40000"/>
                    </a:prstClr>
                  </a:outerShdw>
                </a:effectLst>
                <a:latin typeface="Algerian" panose="04020705040A02060702" pitchFamily="82" charset="0"/>
              </a:rPr>
              <a:t>  Summary</a:t>
            </a:r>
          </a:p>
        </p:txBody>
      </p:sp>
    </p:spTree>
    <p:extLst>
      <p:ext uri="{BB962C8B-B14F-4D97-AF65-F5344CB8AC3E}">
        <p14:creationId xmlns:p14="http://schemas.microsoft.com/office/powerpoint/2010/main" val="430510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CE2BAE-D386-477F-9383-869911F69793}"/>
              </a:ext>
            </a:extLst>
          </p:cNvPr>
          <p:cNvSpPr>
            <a:spLocks noGrp="1"/>
          </p:cNvSpPr>
          <p:nvPr>
            <p:ph type="subTitle" idx="1"/>
          </p:nvPr>
        </p:nvSpPr>
        <p:spPr>
          <a:xfrm>
            <a:off x="1150021" y="984442"/>
            <a:ext cx="9536922" cy="5260715"/>
          </a:xfrm>
        </p:spPr>
        <p:txBody>
          <a:bodyPr>
            <a:normAutofit/>
          </a:bodyPr>
          <a:lstStyle/>
          <a:p>
            <a:pPr algn="just"/>
            <a:endParaRPr lang="en-US" dirty="0">
              <a:solidFill>
                <a:schemeClr val="bg1"/>
              </a:solidFill>
              <a:latin typeface="Times New Roman" panose="02020603050405020304" pitchFamily="18" charset="0"/>
              <a:cs typeface="Times New Roman" panose="02020603050405020304" pitchFamily="18" charset="0"/>
            </a:endParaRP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r>
              <a:rPr lang="en-US" sz="2800" dirty="0">
                <a:solidFill>
                  <a:schemeClr val="bg1"/>
                </a:solidFill>
                <a:latin typeface="Times New Roman" panose="02020603050405020304" pitchFamily="18" charset="0"/>
                <a:cs typeface="Times New Roman" panose="02020603050405020304" pitchFamily="18" charset="0"/>
              </a:rPr>
              <a:t>                            </a:t>
            </a:r>
            <a:r>
              <a:rPr lang="en-US" sz="2800" b="1" dirty="0">
                <a:solidFill>
                  <a:srgbClr val="002060"/>
                </a:solidFill>
                <a:latin typeface="Times New Roman" panose="02020603050405020304" pitchFamily="18" charset="0"/>
                <a:cs typeface="Times New Roman" panose="02020603050405020304" pitchFamily="18" charset="0"/>
              </a:rPr>
              <a:t>All steps of the edge detection</a:t>
            </a:r>
          </a:p>
        </p:txBody>
      </p:sp>
      <p:sp>
        <p:nvSpPr>
          <p:cNvPr id="5" name="Title 1">
            <a:extLst>
              <a:ext uri="{FF2B5EF4-FFF2-40B4-BE49-F238E27FC236}">
                <a16:creationId xmlns:a16="http://schemas.microsoft.com/office/drawing/2014/main" id="{26A7D93F-1DA3-4779-B5CC-70DF4BC89B48}"/>
              </a:ext>
            </a:extLst>
          </p:cNvPr>
          <p:cNvSpPr txBox="1">
            <a:spLocks/>
          </p:cNvSpPr>
          <p:nvPr/>
        </p:nvSpPr>
        <p:spPr>
          <a:xfrm>
            <a:off x="753534" y="42333"/>
            <a:ext cx="11353800" cy="94210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3600" b="1" dirty="0">
                <a:solidFill>
                  <a:schemeClr val="bg1"/>
                </a:solidFill>
                <a:effectLst>
                  <a:outerShdw blurRad="50800" dist="38100" algn="l" rotWithShape="0">
                    <a:prstClr val="black">
                      <a:alpha val="40000"/>
                    </a:prstClr>
                  </a:outerShdw>
                </a:effectLst>
                <a:latin typeface="Algerian" panose="04020705040A02060702" pitchFamily="82" charset="0"/>
              </a:rPr>
              <a:t>  Summary(Cont.)</a:t>
            </a:r>
          </a:p>
        </p:txBody>
      </p:sp>
      <p:pic>
        <p:nvPicPr>
          <p:cNvPr id="4" name="Picture 3">
            <a:extLst>
              <a:ext uri="{FF2B5EF4-FFF2-40B4-BE49-F238E27FC236}">
                <a16:creationId xmlns:a16="http://schemas.microsoft.com/office/drawing/2014/main" id="{C387D3C2-D2F0-4F0E-8443-EAD8E067BCE5}"/>
              </a:ext>
            </a:extLst>
          </p:cNvPr>
          <p:cNvPicPr>
            <a:picLocks noChangeAspect="1"/>
          </p:cNvPicPr>
          <p:nvPr/>
        </p:nvPicPr>
        <p:blipFill>
          <a:blip r:embed="rId2"/>
          <a:stretch>
            <a:fillRect/>
          </a:stretch>
        </p:blipFill>
        <p:spPr>
          <a:xfrm>
            <a:off x="1150021" y="984442"/>
            <a:ext cx="9536922" cy="3953449"/>
          </a:xfrm>
          <a:prstGeom prst="rect">
            <a:avLst/>
          </a:prstGeom>
        </p:spPr>
      </p:pic>
    </p:spTree>
    <p:extLst>
      <p:ext uri="{BB962C8B-B14F-4D97-AF65-F5344CB8AC3E}">
        <p14:creationId xmlns:p14="http://schemas.microsoft.com/office/powerpoint/2010/main" val="2472725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CE2BAE-D386-477F-9383-869911F69793}"/>
              </a:ext>
            </a:extLst>
          </p:cNvPr>
          <p:cNvSpPr>
            <a:spLocks noGrp="1"/>
          </p:cNvSpPr>
          <p:nvPr>
            <p:ph type="subTitle" idx="1"/>
          </p:nvPr>
        </p:nvSpPr>
        <p:spPr>
          <a:xfrm>
            <a:off x="661481" y="984442"/>
            <a:ext cx="10025462" cy="5260715"/>
          </a:xfrm>
        </p:spPr>
        <p:txBody>
          <a:bodyPr>
            <a:normAutofit/>
          </a:bodyPr>
          <a:lstStyle/>
          <a:p>
            <a:pPr algn="just"/>
            <a:r>
              <a:rPr lang="en-US" dirty="0">
                <a:solidFill>
                  <a:schemeClr val="bg1"/>
                </a:solidFill>
                <a:latin typeface="Times New Roman" panose="02020603050405020304" pitchFamily="18" charset="0"/>
                <a:cs typeface="Times New Roman" panose="02020603050405020304" pitchFamily="18" charset="0"/>
              </a:rPr>
              <a:t> </a:t>
            </a:r>
          </a:p>
        </p:txBody>
      </p:sp>
      <p:sp>
        <p:nvSpPr>
          <p:cNvPr id="5" name="Title 1">
            <a:extLst>
              <a:ext uri="{FF2B5EF4-FFF2-40B4-BE49-F238E27FC236}">
                <a16:creationId xmlns:a16="http://schemas.microsoft.com/office/drawing/2014/main" id="{26A7D93F-1DA3-4779-B5CC-70DF4BC89B48}"/>
              </a:ext>
            </a:extLst>
          </p:cNvPr>
          <p:cNvSpPr txBox="1">
            <a:spLocks/>
          </p:cNvSpPr>
          <p:nvPr/>
        </p:nvSpPr>
        <p:spPr>
          <a:xfrm>
            <a:off x="753534" y="-37878"/>
            <a:ext cx="11353800" cy="94210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3600" b="1" dirty="0">
                <a:solidFill>
                  <a:schemeClr val="bg1"/>
                </a:solidFill>
                <a:effectLst>
                  <a:outerShdw blurRad="50800" dist="38100" algn="l" rotWithShape="0">
                    <a:prstClr val="black">
                      <a:alpha val="40000"/>
                    </a:prstClr>
                  </a:outerShdw>
                </a:effectLst>
                <a:latin typeface="Algerian" panose="04020705040A02060702" pitchFamily="82" charset="0"/>
              </a:rPr>
              <a:t>  EXTRA(Pictures)</a:t>
            </a:r>
          </a:p>
        </p:txBody>
      </p:sp>
      <p:pic>
        <p:nvPicPr>
          <p:cNvPr id="4" name="Picture 3">
            <a:extLst>
              <a:ext uri="{FF2B5EF4-FFF2-40B4-BE49-F238E27FC236}">
                <a16:creationId xmlns:a16="http://schemas.microsoft.com/office/drawing/2014/main" id="{194A8017-17CC-490D-ACE7-A037BFDF67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48" y="4170532"/>
            <a:ext cx="2421561" cy="1937624"/>
          </a:xfrm>
          <a:prstGeom prst="rect">
            <a:avLst/>
          </a:prstGeom>
        </p:spPr>
      </p:pic>
      <p:pic>
        <p:nvPicPr>
          <p:cNvPr id="7" name="Picture 6">
            <a:extLst>
              <a:ext uri="{FF2B5EF4-FFF2-40B4-BE49-F238E27FC236}">
                <a16:creationId xmlns:a16="http://schemas.microsoft.com/office/drawing/2014/main" id="{C540550B-6445-427B-9C66-052EDBF2F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212" y="4214364"/>
            <a:ext cx="2601748" cy="1893792"/>
          </a:xfrm>
          <a:prstGeom prst="rect">
            <a:avLst/>
          </a:prstGeom>
        </p:spPr>
      </p:pic>
      <p:pic>
        <p:nvPicPr>
          <p:cNvPr id="9" name="Picture 8">
            <a:extLst>
              <a:ext uri="{FF2B5EF4-FFF2-40B4-BE49-F238E27FC236}">
                <a16:creationId xmlns:a16="http://schemas.microsoft.com/office/drawing/2014/main" id="{7D609488-14AB-4E5D-B741-69B5C0FCEA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3915" y="4139204"/>
            <a:ext cx="2898136" cy="2004591"/>
          </a:xfrm>
          <a:prstGeom prst="rect">
            <a:avLst/>
          </a:prstGeom>
        </p:spPr>
      </p:pic>
      <p:pic>
        <p:nvPicPr>
          <p:cNvPr id="11" name="Picture 10">
            <a:extLst>
              <a:ext uri="{FF2B5EF4-FFF2-40B4-BE49-F238E27FC236}">
                <a16:creationId xmlns:a16="http://schemas.microsoft.com/office/drawing/2014/main" id="{703100C0-B2D2-478F-A953-BB8BA62F0D90}"/>
              </a:ext>
            </a:extLst>
          </p:cNvPr>
          <p:cNvPicPr>
            <a:picLocks noChangeAspect="1"/>
          </p:cNvPicPr>
          <p:nvPr/>
        </p:nvPicPr>
        <p:blipFill>
          <a:blip r:embed="rId5"/>
          <a:stretch>
            <a:fillRect/>
          </a:stretch>
        </p:blipFill>
        <p:spPr>
          <a:xfrm>
            <a:off x="871460" y="749844"/>
            <a:ext cx="9459314" cy="3340476"/>
          </a:xfrm>
          <a:prstGeom prst="rect">
            <a:avLst/>
          </a:prstGeom>
        </p:spPr>
      </p:pic>
    </p:spTree>
    <p:extLst>
      <p:ext uri="{BB962C8B-B14F-4D97-AF65-F5344CB8AC3E}">
        <p14:creationId xmlns:p14="http://schemas.microsoft.com/office/powerpoint/2010/main" val="1990597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CE2BAE-D386-477F-9383-869911F69793}"/>
              </a:ext>
            </a:extLst>
          </p:cNvPr>
          <p:cNvSpPr>
            <a:spLocks noGrp="1"/>
          </p:cNvSpPr>
          <p:nvPr>
            <p:ph type="subTitle" idx="1"/>
          </p:nvPr>
        </p:nvSpPr>
        <p:spPr>
          <a:xfrm>
            <a:off x="661481" y="984442"/>
            <a:ext cx="10025462" cy="5260715"/>
          </a:xfrm>
        </p:spPr>
        <p:txBody>
          <a:bodyPr>
            <a:normAutofit/>
          </a:bodyPr>
          <a:lstStyle/>
          <a:p>
            <a:pPr algn="just"/>
            <a:r>
              <a:rPr lang="en-US" dirty="0">
                <a:solidFill>
                  <a:schemeClr val="bg1"/>
                </a:solidFill>
                <a:latin typeface="Times New Roman" panose="02020603050405020304" pitchFamily="18" charset="0"/>
                <a:cs typeface="Times New Roman" panose="02020603050405020304" pitchFamily="18" charset="0"/>
              </a:rPr>
              <a:t> </a:t>
            </a:r>
          </a:p>
        </p:txBody>
      </p:sp>
      <p:sp>
        <p:nvSpPr>
          <p:cNvPr id="5" name="Title 1">
            <a:extLst>
              <a:ext uri="{FF2B5EF4-FFF2-40B4-BE49-F238E27FC236}">
                <a16:creationId xmlns:a16="http://schemas.microsoft.com/office/drawing/2014/main" id="{26A7D93F-1DA3-4779-B5CC-70DF4BC89B48}"/>
              </a:ext>
            </a:extLst>
          </p:cNvPr>
          <p:cNvSpPr txBox="1">
            <a:spLocks/>
          </p:cNvSpPr>
          <p:nvPr/>
        </p:nvSpPr>
        <p:spPr>
          <a:xfrm>
            <a:off x="753534" y="-37878"/>
            <a:ext cx="11353800" cy="94210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3600" b="1" dirty="0">
                <a:solidFill>
                  <a:schemeClr val="bg1"/>
                </a:solidFill>
                <a:effectLst>
                  <a:outerShdw blurRad="50800" dist="38100" algn="l" rotWithShape="0">
                    <a:prstClr val="black">
                      <a:alpha val="40000"/>
                    </a:prstClr>
                  </a:outerShdw>
                </a:effectLst>
                <a:latin typeface="Algerian" panose="04020705040A02060702" pitchFamily="82" charset="0"/>
              </a:rPr>
              <a:t>  EXTRA(Pictures)</a:t>
            </a:r>
          </a:p>
        </p:txBody>
      </p:sp>
      <p:pic>
        <p:nvPicPr>
          <p:cNvPr id="2" name="2022-04-30 23-24-09">
            <a:hlinkClick r:id="" action="ppaction://media"/>
            <a:extLst>
              <a:ext uri="{FF2B5EF4-FFF2-40B4-BE49-F238E27FC236}">
                <a16:creationId xmlns:a16="http://schemas.microsoft.com/office/drawing/2014/main" id="{AC9E884D-AC41-45D3-83D0-9BA44C37B9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19869" y="984442"/>
            <a:ext cx="9753600" cy="5486400"/>
          </a:xfrm>
          <a:prstGeom prst="rect">
            <a:avLst/>
          </a:prstGeom>
        </p:spPr>
      </p:pic>
    </p:spTree>
    <p:extLst>
      <p:ext uri="{BB962C8B-B14F-4D97-AF65-F5344CB8AC3E}">
        <p14:creationId xmlns:p14="http://schemas.microsoft.com/office/powerpoint/2010/main" val="11113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26F50E4-2344-4E82-B439-8C7A7F681FE4}"/>
              </a:ext>
            </a:extLst>
          </p:cNvPr>
          <p:cNvSpPr>
            <a:spLocks noGrp="1"/>
          </p:cNvSpPr>
          <p:nvPr>
            <p:ph type="subTitle" idx="1"/>
          </p:nvPr>
        </p:nvSpPr>
        <p:spPr>
          <a:xfrm>
            <a:off x="1059501" y="956734"/>
            <a:ext cx="10353565" cy="4786340"/>
          </a:xfrm>
        </p:spPr>
        <p:txBody>
          <a:bodyPr>
            <a:normAutofit/>
          </a:bodyPr>
          <a:lstStyle/>
          <a:p>
            <a:r>
              <a:rPr lang="en-US" sz="26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30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Canny Edge Algorithm</a:t>
            </a:r>
          </a:p>
          <a:p>
            <a:pPr algn="just"/>
            <a:endParaRPr lang="en-US" sz="20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The purpose of edge detection in general is to significantly reduce the amount of data in an image, while preserving the structural properties to be used for further image processing. Several algorithms exists, and this today we focuses on a particular one developed by John F. Canny (JFC) in 1986.Canny has found that the requirements for the application of edge detection on diverse vision systems are relatively similar.</a:t>
            </a:r>
          </a:p>
        </p:txBody>
      </p:sp>
      <p:sp>
        <p:nvSpPr>
          <p:cNvPr id="4" name="Title 1">
            <a:extLst>
              <a:ext uri="{FF2B5EF4-FFF2-40B4-BE49-F238E27FC236}">
                <a16:creationId xmlns:a16="http://schemas.microsoft.com/office/drawing/2014/main" id="{ADA59D68-3CE6-44C0-A7E7-92F16DE70958}"/>
              </a:ext>
            </a:extLst>
          </p:cNvPr>
          <p:cNvSpPr>
            <a:spLocks noGrp="1"/>
          </p:cNvSpPr>
          <p:nvPr>
            <p:ph type="ctrTitle"/>
          </p:nvPr>
        </p:nvSpPr>
        <p:spPr>
          <a:xfrm>
            <a:off x="1128404" y="-286328"/>
            <a:ext cx="3619087" cy="942109"/>
          </a:xfrm>
        </p:spPr>
        <p:txBody>
          <a:bodyPr>
            <a:normAutofit fontScale="90000"/>
          </a:bodyPr>
          <a:lstStyle/>
          <a:p>
            <a:r>
              <a:rPr lang="en-US" sz="4400" b="1" dirty="0">
                <a:solidFill>
                  <a:schemeClr val="bg1"/>
                </a:solidFill>
                <a:effectLst>
                  <a:outerShdw blurRad="50800" dist="38100" algn="l" rotWithShape="0">
                    <a:prstClr val="black">
                      <a:alpha val="40000"/>
                    </a:prstClr>
                  </a:outerShdw>
                </a:effectLst>
                <a:latin typeface="Algerian" panose="04020705040A02060702" pitchFamily="82" charset="0"/>
              </a:rPr>
              <a:t>Introduction</a:t>
            </a:r>
          </a:p>
        </p:txBody>
      </p:sp>
    </p:spTree>
    <p:extLst>
      <p:ext uri="{BB962C8B-B14F-4D97-AF65-F5344CB8AC3E}">
        <p14:creationId xmlns:p14="http://schemas.microsoft.com/office/powerpoint/2010/main" val="2280312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4B2E-5B92-4BDD-B587-B141A833FB3C}"/>
              </a:ext>
            </a:extLst>
          </p:cNvPr>
          <p:cNvSpPr>
            <a:spLocks noGrp="1"/>
          </p:cNvSpPr>
          <p:nvPr>
            <p:ph type="ctrTitle"/>
          </p:nvPr>
        </p:nvSpPr>
        <p:spPr>
          <a:xfrm>
            <a:off x="871532" y="359832"/>
            <a:ext cx="5834068" cy="3531231"/>
          </a:xfrm>
        </p:spPr>
        <p:txBody>
          <a:bodyPr>
            <a:normAutofit/>
          </a:bodyPr>
          <a:lstStyle/>
          <a:p>
            <a:pPr algn="just"/>
            <a:br>
              <a:rPr lang="en-US" sz="2000" dirty="0">
                <a:solidFill>
                  <a:schemeClr val="bg1"/>
                </a:solidFill>
              </a:rPr>
            </a:b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The Canny edge detector is an edge detection operator that uses a multi-stage algorithm to detect a wide range of edges in images.</a:t>
            </a:r>
            <a:b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b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a:t>
            </a:r>
            <a:br>
              <a:rPr lang="en-US" sz="2000" dirty="0">
                <a:solidFill>
                  <a:schemeClr val="bg1"/>
                </a:solidFill>
              </a:rPr>
            </a:br>
            <a:r>
              <a:rPr lang="en-US" sz="2000" dirty="0">
                <a:solidFill>
                  <a:schemeClr val="bg1"/>
                </a:solidFill>
              </a:rPr>
              <a:t>As canny edge detector is becoming more widely used in digital image processing there are some issues that need to be resolved. A large variety of different techniques with their own advantages and disadvantages are present. Many of them used techniques are not robust enough to detect efficiently.</a:t>
            </a:r>
          </a:p>
        </p:txBody>
      </p:sp>
      <p:sp>
        <p:nvSpPr>
          <p:cNvPr id="9" name="Subtitle 8">
            <a:extLst>
              <a:ext uri="{FF2B5EF4-FFF2-40B4-BE49-F238E27FC236}">
                <a16:creationId xmlns:a16="http://schemas.microsoft.com/office/drawing/2014/main" id="{59E40577-A046-4963-9E18-4CAABC00F4A2}"/>
              </a:ext>
            </a:extLst>
          </p:cNvPr>
          <p:cNvSpPr>
            <a:spLocks noGrp="1"/>
          </p:cNvSpPr>
          <p:nvPr>
            <p:ph type="subTitle" idx="1"/>
          </p:nvPr>
        </p:nvSpPr>
        <p:spPr>
          <a:xfrm>
            <a:off x="871532" y="4885205"/>
            <a:ext cx="4205596" cy="1143062"/>
          </a:xfrm>
        </p:spPr>
        <p:txBody>
          <a:bodyPr>
            <a:noAutofit/>
          </a:bodyPr>
          <a:lstStyle/>
          <a:p>
            <a:pPr algn="ctr"/>
            <a:r>
              <a:rPr lang="en-US" sz="5400" b="1" dirty="0">
                <a:solidFill>
                  <a:srgbClr val="C00000"/>
                </a:solidFill>
              </a:rPr>
              <a:t>Thank You!!</a:t>
            </a:r>
          </a:p>
        </p:txBody>
      </p:sp>
      <p:sp>
        <p:nvSpPr>
          <p:cNvPr id="7" name="Title 1">
            <a:extLst>
              <a:ext uri="{FF2B5EF4-FFF2-40B4-BE49-F238E27FC236}">
                <a16:creationId xmlns:a16="http://schemas.microsoft.com/office/drawing/2014/main" id="{60DB7684-BDE5-422E-835F-E5F21119870F}"/>
              </a:ext>
            </a:extLst>
          </p:cNvPr>
          <p:cNvSpPr txBox="1">
            <a:spLocks/>
          </p:cNvSpPr>
          <p:nvPr/>
        </p:nvSpPr>
        <p:spPr>
          <a:xfrm>
            <a:off x="1117601" y="0"/>
            <a:ext cx="5198532" cy="7196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4400" b="1" dirty="0">
                <a:solidFill>
                  <a:schemeClr val="bg1"/>
                </a:solidFill>
                <a:effectLst>
                  <a:outerShdw blurRad="50800" dist="38100" algn="l" rotWithShape="0">
                    <a:prstClr val="black">
                      <a:alpha val="40000"/>
                    </a:prstClr>
                  </a:outerShdw>
                </a:effectLst>
                <a:latin typeface="Algerian" panose="04020705040A02060702" pitchFamily="82" charset="0"/>
              </a:rPr>
              <a:t>Conclusion</a:t>
            </a:r>
          </a:p>
        </p:txBody>
      </p:sp>
      <p:pic>
        <p:nvPicPr>
          <p:cNvPr id="8" name="Picture 7">
            <a:extLst>
              <a:ext uri="{FF2B5EF4-FFF2-40B4-BE49-F238E27FC236}">
                <a16:creationId xmlns:a16="http://schemas.microsoft.com/office/drawing/2014/main" id="{F4252E2C-E8D2-402A-B956-6E18D1B56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6599" y="1409700"/>
            <a:ext cx="5325533" cy="5325533"/>
          </a:xfrm>
          <a:prstGeom prst="rect">
            <a:avLst/>
          </a:prstGeom>
        </p:spPr>
      </p:pic>
    </p:spTree>
    <p:extLst>
      <p:ext uri="{BB962C8B-B14F-4D97-AF65-F5344CB8AC3E}">
        <p14:creationId xmlns:p14="http://schemas.microsoft.com/office/powerpoint/2010/main" val="229472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2.91667E-6 7.40741E-7 L -2.91667E-6 -0.07222 " pathEditMode="relative" rAng="0" ptsTypes="AA">
                                      <p:cBhvr>
                                        <p:cTn id="6" dur="250" accel="50000" decel="50000" autoRev="1" fill="hold">
                                          <p:stCondLst>
                                            <p:cond delay="0"/>
                                          </p:stCondLst>
                                        </p:cTn>
                                        <p:tgtEl>
                                          <p:spTgt spid="9">
                                            <p:txEl>
                                              <p:pRg st="0" end="0"/>
                                            </p:txEl>
                                          </p:spTgt>
                                        </p:tgtEl>
                                        <p:attrNameLst>
                                          <p:attrName>ppt_x</p:attrName>
                                          <p:attrName>ppt_y</p:attrName>
                                        </p:attrNameLst>
                                      </p:cBhvr>
                                      <p:rCtr x="0" y="-3611"/>
                                    </p:animMotion>
                                    <p:animRot by="1500000">
                                      <p:cBhvr>
                                        <p:cTn id="7" dur="125" fill="hold">
                                          <p:stCondLst>
                                            <p:cond delay="0"/>
                                          </p:stCondLst>
                                        </p:cTn>
                                        <p:tgtEl>
                                          <p:spTgt spid="9">
                                            <p:txEl>
                                              <p:pRg st="0" end="0"/>
                                            </p:txEl>
                                          </p:spTgt>
                                        </p:tgtEl>
                                        <p:attrNameLst>
                                          <p:attrName>r</p:attrName>
                                        </p:attrNameLst>
                                      </p:cBhvr>
                                    </p:animRot>
                                    <p:animRot by="-1500000">
                                      <p:cBhvr>
                                        <p:cTn id="8" dur="125" fill="hold">
                                          <p:stCondLst>
                                            <p:cond delay="125"/>
                                          </p:stCondLst>
                                        </p:cTn>
                                        <p:tgtEl>
                                          <p:spTgt spid="9">
                                            <p:txEl>
                                              <p:pRg st="0" end="0"/>
                                            </p:txEl>
                                          </p:spTgt>
                                        </p:tgtEl>
                                        <p:attrNameLst>
                                          <p:attrName>r</p:attrName>
                                        </p:attrNameLst>
                                      </p:cBhvr>
                                    </p:animRot>
                                    <p:animRot by="-1500000">
                                      <p:cBhvr>
                                        <p:cTn id="9" dur="125" fill="hold">
                                          <p:stCondLst>
                                            <p:cond delay="250"/>
                                          </p:stCondLst>
                                        </p:cTn>
                                        <p:tgtEl>
                                          <p:spTgt spid="9">
                                            <p:txEl>
                                              <p:pRg st="0" end="0"/>
                                            </p:txEl>
                                          </p:spTgt>
                                        </p:tgtEl>
                                        <p:attrNameLst>
                                          <p:attrName>r</p:attrName>
                                        </p:attrNameLst>
                                      </p:cBhvr>
                                    </p:animRot>
                                    <p:animRot by="1500000">
                                      <p:cBhvr>
                                        <p:cTn id="10" dur="125" fill="hold">
                                          <p:stCondLst>
                                            <p:cond delay="375"/>
                                          </p:stCondLst>
                                        </p:cTn>
                                        <p:tgtEl>
                                          <p:spTgt spid="9">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26F50E4-2344-4E82-B439-8C7A7F681FE4}"/>
              </a:ext>
            </a:extLst>
          </p:cNvPr>
          <p:cNvSpPr>
            <a:spLocks noGrp="1"/>
          </p:cNvSpPr>
          <p:nvPr>
            <p:ph type="subTitle" idx="1"/>
          </p:nvPr>
        </p:nvSpPr>
        <p:spPr>
          <a:xfrm>
            <a:off x="919217" y="1462572"/>
            <a:ext cx="10353565" cy="4786340"/>
          </a:xfrm>
        </p:spPr>
        <p:txBody>
          <a:bodyPr>
            <a:normAutofit/>
          </a:bodyPr>
          <a:lstStyle/>
          <a:p>
            <a:pPr algn="just"/>
            <a:r>
              <a:rPr lang="en-US" sz="20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The aim of JFC was to develop an algorithm that is optimal with regards to the following criteria:</a:t>
            </a:r>
          </a:p>
          <a:p>
            <a:pPr>
              <a:buFont typeface="+mj-lt"/>
              <a:buAutoNum type="arabicPeriod"/>
            </a:pPr>
            <a:r>
              <a:rPr lang="en-US" sz="2000" b="1" i="0" dirty="0">
                <a:solidFill>
                  <a:schemeClr val="bg1"/>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400" b="1" i="0" dirty="0">
                <a:solidFill>
                  <a:srgbClr val="002060"/>
                </a:solidFill>
                <a:effectLst/>
                <a:latin typeface="Times New Roman" panose="02020603050405020304" pitchFamily="18" charset="0"/>
                <a:ea typeface="Tahoma" panose="020B0604030504040204" pitchFamily="34" charset="0"/>
                <a:cs typeface="Times New Roman" panose="02020603050405020304" pitchFamily="18" charset="0"/>
              </a:rPr>
              <a:t>Detection: </a:t>
            </a:r>
            <a:r>
              <a:rPr lang="en-US" sz="2000" b="1" i="0" dirty="0">
                <a:solidFill>
                  <a:schemeClr val="bg1"/>
                </a:solidFill>
                <a:effectLst/>
                <a:latin typeface="Times New Roman" panose="02020603050405020304" pitchFamily="18" charset="0"/>
                <a:ea typeface="Tahoma" panose="020B0604030504040204" pitchFamily="34" charset="0"/>
                <a:cs typeface="Times New Roman" panose="02020603050405020304" pitchFamily="18" charset="0"/>
              </a:rPr>
              <a:t>The probability of detecting real edge points should be maximized while the probability of falsely detecting non-edge points should be minimized. This corresponds to maximizing the signal-to-noise ratio.</a:t>
            </a:r>
          </a:p>
          <a:p>
            <a:pPr algn="just">
              <a:buFont typeface="+mj-lt"/>
              <a:buAutoNum type="arabicPeriod"/>
            </a:pPr>
            <a:r>
              <a:rPr lang="en-US" sz="2000" b="1" i="0" dirty="0">
                <a:solidFill>
                  <a:schemeClr val="bg1"/>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400" b="1" i="0" dirty="0">
                <a:solidFill>
                  <a:srgbClr val="002060"/>
                </a:solidFill>
                <a:effectLst/>
                <a:latin typeface="Times New Roman" panose="02020603050405020304" pitchFamily="18" charset="0"/>
                <a:ea typeface="Tahoma" panose="020B0604030504040204" pitchFamily="34" charset="0"/>
                <a:cs typeface="Times New Roman" panose="02020603050405020304" pitchFamily="18" charset="0"/>
              </a:rPr>
              <a:t>Localization: </a:t>
            </a:r>
            <a:r>
              <a:rPr lang="en-US" sz="2000" b="1" i="0" dirty="0">
                <a:solidFill>
                  <a:schemeClr val="bg1"/>
                </a:solidFill>
                <a:effectLst/>
                <a:latin typeface="Times New Roman" panose="02020603050405020304" pitchFamily="18" charset="0"/>
                <a:ea typeface="Tahoma" panose="020B0604030504040204" pitchFamily="34" charset="0"/>
                <a:cs typeface="Times New Roman" panose="02020603050405020304" pitchFamily="18" charset="0"/>
              </a:rPr>
              <a:t>The detected edges should be as close as possible to the real edges.</a:t>
            </a:r>
          </a:p>
          <a:p>
            <a:pPr algn="just">
              <a:buFont typeface="+mj-lt"/>
              <a:buAutoNum type="arabicPeriod"/>
            </a:pPr>
            <a:r>
              <a:rPr lang="en-US" sz="2000" b="1" i="0" dirty="0">
                <a:solidFill>
                  <a:schemeClr val="bg1"/>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400" b="1" i="0" dirty="0">
                <a:solidFill>
                  <a:srgbClr val="002060"/>
                </a:solidFill>
                <a:effectLst/>
                <a:latin typeface="Times New Roman" panose="02020603050405020304" pitchFamily="18" charset="0"/>
                <a:ea typeface="Tahoma" panose="020B0604030504040204" pitchFamily="34" charset="0"/>
                <a:cs typeface="Times New Roman" panose="02020603050405020304" pitchFamily="18" charset="0"/>
              </a:rPr>
              <a:t>Number of responses: </a:t>
            </a:r>
            <a:r>
              <a:rPr lang="en-US" sz="2000" b="1" i="0" dirty="0">
                <a:solidFill>
                  <a:schemeClr val="bg1"/>
                </a:solidFill>
                <a:effectLst/>
                <a:latin typeface="Times New Roman" panose="02020603050405020304" pitchFamily="18" charset="0"/>
                <a:ea typeface="Tahoma" panose="020B0604030504040204" pitchFamily="34" charset="0"/>
                <a:cs typeface="Times New Roman" panose="02020603050405020304" pitchFamily="18" charset="0"/>
              </a:rPr>
              <a:t>One real edge should not result in more than one </a:t>
            </a:r>
            <a:r>
              <a:rPr lang="en-US" sz="2000" b="1" i="0">
                <a:solidFill>
                  <a:schemeClr val="bg1"/>
                </a:solidFill>
                <a:effectLst/>
                <a:latin typeface="Times New Roman" panose="02020603050405020304" pitchFamily="18" charset="0"/>
                <a:ea typeface="Tahoma" panose="020B0604030504040204" pitchFamily="34" charset="0"/>
                <a:cs typeface="Times New Roman" panose="02020603050405020304" pitchFamily="18" charset="0"/>
              </a:rPr>
              <a:t>detected edge</a:t>
            </a:r>
            <a:endParaRPr lang="en-US" sz="20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ADA59D68-3CE6-44C0-A7E7-92F16DE70958}"/>
              </a:ext>
            </a:extLst>
          </p:cNvPr>
          <p:cNvSpPr>
            <a:spLocks noGrp="1"/>
          </p:cNvSpPr>
          <p:nvPr>
            <p:ph type="ctrTitle"/>
          </p:nvPr>
        </p:nvSpPr>
        <p:spPr>
          <a:xfrm>
            <a:off x="1079766" y="138033"/>
            <a:ext cx="7782132" cy="942109"/>
          </a:xfrm>
        </p:spPr>
        <p:txBody>
          <a:bodyPr>
            <a:noAutofit/>
          </a:bodyPr>
          <a:lstStyle/>
          <a:p>
            <a:r>
              <a:rPr lang="en-US" sz="36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Aim of Canny Edge Algorithm</a:t>
            </a:r>
            <a:br>
              <a:rPr lang="en-US" sz="36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br>
            <a:r>
              <a:rPr lang="en-US" sz="36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endParaRPr lang="en-US" sz="3600" b="1" dirty="0">
              <a:solidFill>
                <a:schemeClr val="bg1"/>
              </a:solidFill>
              <a:effectLst>
                <a:outerShdw blurRad="50800" dist="38100" algn="l" rotWithShape="0">
                  <a:prstClr val="black">
                    <a:alpha val="40000"/>
                  </a:prstClr>
                </a:outerShdw>
              </a:effectLst>
              <a:latin typeface="Algerian" panose="04020705040A02060702" pitchFamily="82" charset="0"/>
            </a:endParaRPr>
          </a:p>
        </p:txBody>
      </p:sp>
    </p:spTree>
    <p:extLst>
      <p:ext uri="{BB962C8B-B14F-4D97-AF65-F5344CB8AC3E}">
        <p14:creationId xmlns:p14="http://schemas.microsoft.com/office/powerpoint/2010/main" val="949023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51C6CA-B978-4B75-A648-52911B44B917}"/>
              </a:ext>
            </a:extLst>
          </p:cNvPr>
          <p:cNvSpPr>
            <a:spLocks noGrp="1"/>
          </p:cNvSpPr>
          <p:nvPr>
            <p:ph idx="1"/>
          </p:nvPr>
        </p:nvSpPr>
        <p:spPr>
          <a:xfrm>
            <a:off x="433901" y="1071101"/>
            <a:ext cx="11324197" cy="5016432"/>
          </a:xfrm>
        </p:spPr>
        <p:txBody>
          <a:bodyPr>
            <a:normAutofit/>
          </a:body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1" lang="en-US" altLang="zh-TW" sz="3000" b="0" i="0" u="none" strike="noStrike" kern="1200" cap="none" spc="0" normalizeH="0" baseline="0" noProof="0" dirty="0">
                <a:ln>
                  <a:noFill/>
                </a:ln>
                <a:solidFill>
                  <a:schemeClr val="bg1"/>
                </a:solidFill>
                <a:effectLst/>
                <a:uLnTx/>
                <a:uFillTx/>
                <a:latin typeface="Arial"/>
                <a:ea typeface="新細明體"/>
                <a:cs typeface="+mn-cs"/>
              </a:rPr>
              <a:t>Robustness to Noise</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1" lang="en-US" altLang="zh-TW" sz="3000" b="0" i="0" u="none" strike="noStrike" kern="1200" cap="none" spc="0" normalizeH="0" baseline="0" noProof="0" dirty="0">
                <a:ln>
                  <a:noFill/>
                </a:ln>
                <a:solidFill>
                  <a:schemeClr val="bg1"/>
                </a:solidFill>
                <a:effectLst/>
                <a:uLnTx/>
                <a:uFillTx/>
                <a:latin typeface="Arial"/>
                <a:ea typeface="新細明體"/>
                <a:cs typeface="+mn-cs"/>
              </a:rPr>
              <a:t>Localization</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1" lang="en-US" altLang="zh-TW" sz="3000" b="0" i="0" u="none" strike="noStrike" kern="1200" cap="none" spc="0" normalizeH="0" baseline="0" noProof="0" dirty="0">
                <a:ln>
                  <a:noFill/>
                </a:ln>
                <a:solidFill>
                  <a:schemeClr val="bg1"/>
                </a:solidFill>
                <a:effectLst/>
                <a:uLnTx/>
                <a:uFillTx/>
                <a:latin typeface="Arial"/>
                <a:ea typeface="新細明體"/>
                <a:cs typeface="+mn-cs"/>
              </a:rPr>
              <a:t>Too Many/Too less Responses</a:t>
            </a:r>
          </a:p>
          <a:p>
            <a:pPr marL="0" marR="0" lvl="0" indent="0" algn="l" defTabSz="914400" rtl="0" eaLnBrk="1" fontAlgn="base" latinLnBrk="0" hangingPunct="1">
              <a:lnSpc>
                <a:spcPct val="100000"/>
              </a:lnSpc>
              <a:spcBef>
                <a:spcPct val="20000"/>
              </a:spcBef>
              <a:spcAft>
                <a:spcPct val="0"/>
              </a:spcAft>
              <a:buClr>
                <a:srgbClr val="330066"/>
              </a:buClr>
              <a:buSzPct val="70000"/>
              <a:buNone/>
              <a:tabLst/>
              <a:defRPr/>
            </a:pPr>
            <a:endParaRPr kumimoji="1" lang="en-US" altLang="zh-TW" sz="3000" b="0" i="0" u="none" strike="noStrike" kern="1200" cap="none" spc="0" normalizeH="0" baseline="0" noProof="0" dirty="0">
              <a:ln>
                <a:noFill/>
              </a:ln>
              <a:solidFill>
                <a:schemeClr val="bg1"/>
              </a:solidFill>
              <a:effectLst/>
              <a:uLnTx/>
              <a:uFillTx/>
              <a:latin typeface="Arial"/>
              <a:ea typeface="新細明體"/>
              <a:cs typeface="+mn-cs"/>
            </a:endParaRPr>
          </a:p>
        </p:txBody>
      </p:sp>
      <p:sp>
        <p:nvSpPr>
          <p:cNvPr id="4" name="Title 1">
            <a:extLst>
              <a:ext uri="{FF2B5EF4-FFF2-40B4-BE49-F238E27FC236}">
                <a16:creationId xmlns:a16="http://schemas.microsoft.com/office/drawing/2014/main" id="{DB0E304B-77F5-4AA9-89BD-0D554523EC06}"/>
              </a:ext>
            </a:extLst>
          </p:cNvPr>
          <p:cNvSpPr txBox="1">
            <a:spLocks/>
          </p:cNvSpPr>
          <p:nvPr/>
        </p:nvSpPr>
        <p:spPr>
          <a:xfrm>
            <a:off x="1130270" y="0"/>
            <a:ext cx="7945997" cy="94210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3600" b="1" dirty="0">
                <a:solidFill>
                  <a:schemeClr val="bg1"/>
                </a:solidFill>
                <a:effectLst>
                  <a:outerShdw blurRad="50800" dist="38100" algn="l" rotWithShape="0">
                    <a:prstClr val="black">
                      <a:alpha val="40000"/>
                    </a:prstClr>
                  </a:outerShdw>
                </a:effectLst>
                <a:latin typeface="Algerian" panose="04020705040A02060702" pitchFamily="82" charset="0"/>
              </a:rPr>
              <a:t>Quality of an Edge Detector</a:t>
            </a:r>
          </a:p>
        </p:txBody>
      </p:sp>
      <p:pic>
        <p:nvPicPr>
          <p:cNvPr id="5" name="Picture 4">
            <a:extLst>
              <a:ext uri="{FF2B5EF4-FFF2-40B4-BE49-F238E27FC236}">
                <a16:creationId xmlns:a16="http://schemas.microsoft.com/office/drawing/2014/main" id="{6C4E39E9-AF71-47A1-B879-278714020E63}"/>
              </a:ext>
            </a:extLst>
          </p:cNvPr>
          <p:cNvPicPr>
            <a:picLocks noChangeAspect="1"/>
          </p:cNvPicPr>
          <p:nvPr/>
        </p:nvPicPr>
        <p:blipFill>
          <a:blip r:embed="rId2"/>
          <a:stretch>
            <a:fillRect/>
          </a:stretch>
        </p:blipFill>
        <p:spPr>
          <a:xfrm>
            <a:off x="2400569" y="3485460"/>
            <a:ext cx="6675698" cy="2301439"/>
          </a:xfrm>
          <a:prstGeom prst="rect">
            <a:avLst/>
          </a:prstGeom>
        </p:spPr>
      </p:pic>
      <p:sp>
        <p:nvSpPr>
          <p:cNvPr id="6" name="Rectangle 4">
            <a:extLst>
              <a:ext uri="{FF2B5EF4-FFF2-40B4-BE49-F238E27FC236}">
                <a16:creationId xmlns:a16="http://schemas.microsoft.com/office/drawing/2014/main" id="{774613DA-70B3-1C4C-319C-9C6E5C9D39EF}"/>
              </a:ext>
            </a:extLst>
          </p:cNvPr>
          <p:cNvSpPr>
            <a:spLocks noChangeArrowheads="1"/>
          </p:cNvSpPr>
          <p:nvPr/>
        </p:nvSpPr>
        <p:spPr bwMode="auto">
          <a:xfrm>
            <a:off x="8072188" y="1753979"/>
            <a:ext cx="285750" cy="371475"/>
          </a:xfrm>
          <a:prstGeom prst="rect">
            <a:avLst/>
          </a:prstGeom>
          <a:solidFill>
            <a:srgbClr val="FF1D1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7" name="Rectangle 4">
            <a:extLst>
              <a:ext uri="{FF2B5EF4-FFF2-40B4-BE49-F238E27FC236}">
                <a16:creationId xmlns:a16="http://schemas.microsoft.com/office/drawing/2014/main" id="{C98FD22C-00A7-0E66-EF4F-7BD1E7C6353A}"/>
              </a:ext>
            </a:extLst>
          </p:cNvPr>
          <p:cNvSpPr>
            <a:spLocks noChangeArrowheads="1"/>
          </p:cNvSpPr>
          <p:nvPr/>
        </p:nvSpPr>
        <p:spPr bwMode="auto">
          <a:xfrm>
            <a:off x="8072188" y="968823"/>
            <a:ext cx="285750" cy="371475"/>
          </a:xfrm>
          <a:prstGeom prst="rect">
            <a:avLst/>
          </a:prstGeom>
          <a:solidFill>
            <a:srgbClr val="FF1D1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8" name="Rectangle 4">
            <a:extLst>
              <a:ext uri="{FF2B5EF4-FFF2-40B4-BE49-F238E27FC236}">
                <a16:creationId xmlns:a16="http://schemas.microsoft.com/office/drawing/2014/main" id="{DA2C9168-7B3A-A743-08C4-885F67412E57}"/>
              </a:ext>
            </a:extLst>
          </p:cNvPr>
          <p:cNvSpPr>
            <a:spLocks noChangeArrowheads="1"/>
          </p:cNvSpPr>
          <p:nvPr/>
        </p:nvSpPr>
        <p:spPr bwMode="auto">
          <a:xfrm>
            <a:off x="8072188" y="1361401"/>
            <a:ext cx="285750" cy="371475"/>
          </a:xfrm>
          <a:prstGeom prst="rect">
            <a:avLst/>
          </a:prstGeom>
          <a:solidFill>
            <a:srgbClr val="FF1D1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9" name="Text Box 40">
            <a:extLst>
              <a:ext uri="{FF2B5EF4-FFF2-40B4-BE49-F238E27FC236}">
                <a16:creationId xmlns:a16="http://schemas.microsoft.com/office/drawing/2014/main" id="{31F92BF1-40E4-2488-B800-9F2A7E9ADF6C}"/>
              </a:ext>
            </a:extLst>
          </p:cNvPr>
          <p:cNvSpPr txBox="1">
            <a:spLocks noChangeArrowheads="1"/>
          </p:cNvSpPr>
          <p:nvPr/>
        </p:nvSpPr>
        <p:spPr bwMode="auto">
          <a:xfrm>
            <a:off x="7590382" y="2370803"/>
            <a:ext cx="1249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dirty="0">
                <a:solidFill>
                  <a:srgbClr val="FF1D17"/>
                </a:solidFill>
                <a:latin typeface="Times New Roman" panose="02020603050405020304" pitchFamily="18" charset="0"/>
              </a:rPr>
              <a:t>True Edge</a:t>
            </a:r>
          </a:p>
        </p:txBody>
      </p:sp>
    </p:spTree>
    <p:extLst>
      <p:ext uri="{BB962C8B-B14F-4D97-AF65-F5344CB8AC3E}">
        <p14:creationId xmlns:p14="http://schemas.microsoft.com/office/powerpoint/2010/main" val="381522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37000">
              <a:schemeClr val="tx2">
                <a:lumMod val="75000"/>
              </a:schemeClr>
            </a:gs>
            <a:gs pos="100000">
              <a:schemeClr val="accent1">
                <a:lumMod val="100000"/>
              </a:schemeClr>
            </a:gs>
          </a:gsLst>
          <a:lin ang="135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C1954-80AF-40FE-8786-DD1845C096BC}"/>
              </a:ext>
            </a:extLst>
          </p:cNvPr>
          <p:cNvSpPr>
            <a:spLocks noGrp="1"/>
          </p:cNvSpPr>
          <p:nvPr>
            <p:ph idx="1"/>
          </p:nvPr>
        </p:nvSpPr>
        <p:spPr>
          <a:xfrm>
            <a:off x="732336" y="984443"/>
            <a:ext cx="10706130" cy="4784060"/>
          </a:xfrm>
        </p:spPr>
        <p:txBody>
          <a:bodyPr>
            <a:normAutofit/>
          </a:bodyPr>
          <a:lstStyle/>
          <a:p>
            <a:pPr marL="0" indent="0">
              <a:buClr>
                <a:schemeClr val="bg1"/>
              </a:buClr>
              <a:buNone/>
            </a:pPr>
            <a:r>
              <a:rPr lang="en-US" b="1" dirty="0">
                <a:solidFill>
                  <a:schemeClr val="bg1"/>
                </a:solidFill>
                <a:latin typeface="Times New Roman" panose="02020603050405020304" pitchFamily="18" charset="0"/>
                <a:cs typeface="Times New Roman" panose="02020603050405020304" pitchFamily="18" charset="0"/>
              </a:rPr>
              <a:t>The process of Canny edge detection algorithm can be broken down to five different steps:</a:t>
            </a:r>
          </a:p>
          <a:p>
            <a:pPr>
              <a:buClr>
                <a:schemeClr val="bg1"/>
              </a:buClr>
              <a:buFont typeface="Wingdings" panose="05000000000000000000" pitchFamily="2" charset="2"/>
              <a:buChar char="q"/>
            </a:pPr>
            <a:endParaRPr lang="en-US" b="1" dirty="0">
              <a:solidFill>
                <a:schemeClr val="bg1"/>
              </a:solidFill>
              <a:latin typeface="Times New Roman" panose="02020603050405020304" pitchFamily="18" charset="0"/>
              <a:cs typeface="Times New Roman" panose="02020603050405020304" pitchFamily="18" charset="0"/>
            </a:endParaRPr>
          </a:p>
          <a:p>
            <a:pPr>
              <a:buClr>
                <a:schemeClr val="bg1"/>
              </a:buClr>
              <a:buFont typeface="Wingdings" panose="05000000000000000000" pitchFamily="2" charset="2"/>
              <a:buChar char="q"/>
            </a:pP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Smoothing(Gaussian filter): </a:t>
            </a:r>
            <a:r>
              <a:rPr lang="en-US" b="1" dirty="0">
                <a:solidFill>
                  <a:schemeClr val="bg1"/>
                </a:solidFill>
                <a:latin typeface="Times New Roman" panose="02020603050405020304" pitchFamily="18" charset="0"/>
                <a:cs typeface="Times New Roman" panose="02020603050405020304" pitchFamily="18" charset="0"/>
              </a:rPr>
              <a:t>Blurring of the image to remove noise.</a:t>
            </a:r>
          </a:p>
          <a:p>
            <a:pPr>
              <a:buClr>
                <a:schemeClr val="bg1"/>
              </a:buClr>
              <a:buFont typeface="Wingdings" panose="05000000000000000000" pitchFamily="2" charset="2"/>
              <a:buChar char="q"/>
            </a:pP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Finding gradients: </a:t>
            </a:r>
            <a:r>
              <a:rPr lang="en-US" b="1" dirty="0">
                <a:solidFill>
                  <a:schemeClr val="bg1"/>
                </a:solidFill>
                <a:latin typeface="Times New Roman" panose="02020603050405020304" pitchFamily="18" charset="0"/>
                <a:cs typeface="Times New Roman" panose="02020603050405020304" pitchFamily="18" charset="0"/>
              </a:rPr>
              <a:t>The edges should be marked where the gradients of the image has large magnitudes.</a:t>
            </a:r>
          </a:p>
          <a:p>
            <a:pPr>
              <a:buClr>
                <a:schemeClr val="bg1"/>
              </a:buClr>
              <a:buFont typeface="Wingdings" panose="05000000000000000000" pitchFamily="2" charset="2"/>
              <a:buChar char="q"/>
            </a:pP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Non-maximum suppression: </a:t>
            </a:r>
            <a:r>
              <a:rPr lang="en-US" b="1" dirty="0">
                <a:solidFill>
                  <a:schemeClr val="bg1"/>
                </a:solidFill>
                <a:latin typeface="Times New Roman" panose="02020603050405020304" pitchFamily="18" charset="0"/>
                <a:cs typeface="Times New Roman" panose="02020603050405020304" pitchFamily="18" charset="0"/>
              </a:rPr>
              <a:t>Only local maxima should be marked as edges.</a:t>
            </a:r>
          </a:p>
          <a:p>
            <a:pPr>
              <a:buClr>
                <a:schemeClr val="bg1"/>
              </a:buClr>
              <a:buFont typeface="Wingdings" panose="05000000000000000000" pitchFamily="2" charset="2"/>
              <a:buChar char="q"/>
            </a:pP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Double thresholding: </a:t>
            </a:r>
            <a:r>
              <a:rPr lang="en-US" b="1" dirty="0">
                <a:solidFill>
                  <a:schemeClr val="bg1"/>
                </a:solidFill>
                <a:latin typeface="Times New Roman" panose="02020603050405020304" pitchFamily="18" charset="0"/>
                <a:cs typeface="Times New Roman" panose="02020603050405020304" pitchFamily="18" charset="0"/>
              </a:rPr>
              <a:t>Potential edges are determined by thresholding.</a:t>
            </a:r>
          </a:p>
          <a:p>
            <a:pPr>
              <a:buClr>
                <a:schemeClr val="bg1"/>
              </a:buClr>
              <a:buFont typeface="Wingdings" panose="05000000000000000000" pitchFamily="2" charset="2"/>
              <a:buChar char="q"/>
            </a:pP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Edge tracking by hysteresis: </a:t>
            </a:r>
            <a:r>
              <a:rPr lang="en-US" b="1" dirty="0">
                <a:solidFill>
                  <a:schemeClr val="bg1"/>
                </a:solidFill>
                <a:latin typeface="Times New Roman" panose="02020603050405020304" pitchFamily="18" charset="0"/>
                <a:cs typeface="Times New Roman" panose="02020603050405020304" pitchFamily="18" charset="0"/>
              </a:rPr>
              <a:t>Final edges are determined by suppressing all edges that are not connected to a very certain (strong) edge.</a:t>
            </a:r>
          </a:p>
        </p:txBody>
      </p:sp>
      <p:sp>
        <p:nvSpPr>
          <p:cNvPr id="4" name="Title 1">
            <a:extLst>
              <a:ext uri="{FF2B5EF4-FFF2-40B4-BE49-F238E27FC236}">
                <a16:creationId xmlns:a16="http://schemas.microsoft.com/office/drawing/2014/main" id="{184AEB95-611C-4331-B40D-FA5327D61A54}"/>
              </a:ext>
            </a:extLst>
          </p:cNvPr>
          <p:cNvSpPr txBox="1">
            <a:spLocks/>
          </p:cNvSpPr>
          <p:nvPr/>
        </p:nvSpPr>
        <p:spPr>
          <a:xfrm>
            <a:off x="753534" y="42333"/>
            <a:ext cx="11353800" cy="94210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3600" b="1" dirty="0">
                <a:solidFill>
                  <a:schemeClr val="bg1"/>
                </a:solidFill>
                <a:effectLst>
                  <a:outerShdw blurRad="50800" dist="38100" algn="l" rotWithShape="0">
                    <a:prstClr val="black">
                      <a:alpha val="40000"/>
                    </a:prstClr>
                  </a:outerShdw>
                </a:effectLst>
                <a:latin typeface="Algerian" panose="04020705040A02060702" pitchFamily="82" charset="0"/>
              </a:rPr>
              <a:t>The Process Canny Edge Detection Algorithm</a:t>
            </a:r>
          </a:p>
        </p:txBody>
      </p:sp>
    </p:spTree>
    <p:extLst>
      <p:ext uri="{BB962C8B-B14F-4D97-AF65-F5344CB8AC3E}">
        <p14:creationId xmlns:p14="http://schemas.microsoft.com/office/powerpoint/2010/main" val="921665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CE2BAE-D386-477F-9383-869911F69793}"/>
              </a:ext>
            </a:extLst>
          </p:cNvPr>
          <p:cNvSpPr>
            <a:spLocks noGrp="1"/>
          </p:cNvSpPr>
          <p:nvPr>
            <p:ph type="subTitle" idx="1"/>
          </p:nvPr>
        </p:nvSpPr>
        <p:spPr>
          <a:xfrm>
            <a:off x="1179204" y="1255375"/>
            <a:ext cx="9536922" cy="3693453"/>
          </a:xfrm>
        </p:spPr>
        <p:txBody>
          <a:bodyPr/>
          <a:lstStyle/>
          <a:p>
            <a:pPr algn="just">
              <a:buClr>
                <a:schemeClr val="bg1"/>
              </a:buClr>
            </a:pPr>
            <a:r>
              <a:rPr lang="en-US" dirty="0">
                <a:solidFill>
                  <a:schemeClr val="bg1"/>
                </a:solidFill>
              </a:rPr>
              <a:t>It is inevitable that all images taken from a camera will contain some amount of noise. To prevent that noise is mistaken for edges, noise must be reduced. Therefore the image is first smoothed by applying a Gaussian filter</a:t>
            </a:r>
          </a:p>
          <a:p>
            <a:pPr algn="just">
              <a:buClr>
                <a:schemeClr val="bg1"/>
              </a:buClr>
            </a:pPr>
            <a:r>
              <a:rPr lang="en-US" sz="2000" dirty="0">
                <a:solidFill>
                  <a:schemeClr val="bg1"/>
                </a:solidFill>
              </a:rPr>
              <a:t>Smooth by Gaussian</a:t>
            </a:r>
          </a:p>
          <a:p>
            <a:pPr algn="just">
              <a:buClr>
                <a:schemeClr val="bg1"/>
              </a:buClr>
            </a:pPr>
            <a:endParaRPr lang="en-US" dirty="0">
              <a:solidFill>
                <a:schemeClr val="bg1"/>
              </a:solidFill>
            </a:endParaRPr>
          </a:p>
        </p:txBody>
      </p:sp>
      <p:sp>
        <p:nvSpPr>
          <p:cNvPr id="5" name="Title 1">
            <a:extLst>
              <a:ext uri="{FF2B5EF4-FFF2-40B4-BE49-F238E27FC236}">
                <a16:creationId xmlns:a16="http://schemas.microsoft.com/office/drawing/2014/main" id="{26A7D93F-1DA3-4779-B5CC-70DF4BC89B48}"/>
              </a:ext>
            </a:extLst>
          </p:cNvPr>
          <p:cNvSpPr txBox="1">
            <a:spLocks/>
          </p:cNvSpPr>
          <p:nvPr/>
        </p:nvSpPr>
        <p:spPr>
          <a:xfrm>
            <a:off x="753534" y="42333"/>
            <a:ext cx="11353800" cy="94210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3600" b="1" dirty="0">
                <a:solidFill>
                  <a:schemeClr val="bg1"/>
                </a:solidFill>
                <a:effectLst>
                  <a:outerShdw blurRad="50800" dist="38100" algn="l" rotWithShape="0">
                    <a:prstClr val="black">
                      <a:alpha val="40000"/>
                    </a:prstClr>
                  </a:outerShdw>
                </a:effectLst>
                <a:latin typeface="Algerian" panose="04020705040A02060702" pitchFamily="82" charset="0"/>
              </a:rPr>
              <a:t>Smoothing(Gaussian filter)</a:t>
            </a:r>
          </a:p>
        </p:txBody>
      </p:sp>
      <p:pic>
        <p:nvPicPr>
          <p:cNvPr id="4" name="Picture 3">
            <a:extLst>
              <a:ext uri="{FF2B5EF4-FFF2-40B4-BE49-F238E27FC236}">
                <a16:creationId xmlns:a16="http://schemas.microsoft.com/office/drawing/2014/main" id="{81B4363C-BB23-4AEE-B7FB-A07A01CA33FF}"/>
              </a:ext>
            </a:extLst>
          </p:cNvPr>
          <p:cNvPicPr>
            <a:picLocks noChangeAspect="1"/>
          </p:cNvPicPr>
          <p:nvPr/>
        </p:nvPicPr>
        <p:blipFill>
          <a:blip r:embed="rId3"/>
          <a:stretch>
            <a:fillRect/>
          </a:stretch>
        </p:blipFill>
        <p:spPr>
          <a:xfrm>
            <a:off x="3318886" y="3774963"/>
            <a:ext cx="1736203" cy="1713781"/>
          </a:xfrm>
          <a:prstGeom prst="rect">
            <a:avLst/>
          </a:prstGeom>
        </p:spPr>
      </p:pic>
      <p:pic>
        <p:nvPicPr>
          <p:cNvPr id="7" name="Picture 6">
            <a:extLst>
              <a:ext uri="{FF2B5EF4-FFF2-40B4-BE49-F238E27FC236}">
                <a16:creationId xmlns:a16="http://schemas.microsoft.com/office/drawing/2014/main" id="{061194B8-8F3F-441D-A788-132253550C1A}"/>
              </a:ext>
            </a:extLst>
          </p:cNvPr>
          <p:cNvPicPr>
            <a:picLocks noChangeAspect="1"/>
          </p:cNvPicPr>
          <p:nvPr/>
        </p:nvPicPr>
        <p:blipFill>
          <a:blip r:embed="rId4"/>
          <a:stretch>
            <a:fillRect/>
          </a:stretch>
        </p:blipFill>
        <p:spPr>
          <a:xfrm>
            <a:off x="6415312" y="3682501"/>
            <a:ext cx="1713053" cy="1690777"/>
          </a:xfrm>
          <a:prstGeom prst="rect">
            <a:avLst/>
          </a:prstGeom>
        </p:spPr>
      </p:pic>
      <p:sp>
        <p:nvSpPr>
          <p:cNvPr id="8" name="TextBox 7">
            <a:extLst>
              <a:ext uri="{FF2B5EF4-FFF2-40B4-BE49-F238E27FC236}">
                <a16:creationId xmlns:a16="http://schemas.microsoft.com/office/drawing/2014/main" id="{2418DE88-A1E1-4FBE-BF5D-31D591C0C39B}"/>
              </a:ext>
            </a:extLst>
          </p:cNvPr>
          <p:cNvSpPr txBox="1"/>
          <p:nvPr/>
        </p:nvSpPr>
        <p:spPr>
          <a:xfrm>
            <a:off x="3453811" y="5666836"/>
            <a:ext cx="1466352" cy="369332"/>
          </a:xfrm>
          <a:prstGeom prst="rect">
            <a:avLst/>
          </a:prstGeom>
          <a:noFill/>
        </p:spPr>
        <p:txBody>
          <a:bodyPr wrap="square" rtlCol="0">
            <a:spAutoFit/>
          </a:bodyPr>
          <a:lstStyle/>
          <a:p>
            <a:r>
              <a:rPr lang="en-US" sz="1800" b="0" i="0" u="none" strike="noStrike" baseline="0" dirty="0">
                <a:solidFill>
                  <a:srgbClr val="C00000"/>
                </a:solidFill>
                <a:latin typeface="CMBX9"/>
              </a:rPr>
              <a:t>(a) </a:t>
            </a:r>
            <a:r>
              <a:rPr lang="en-US" sz="1800" b="0" i="0" u="none" strike="noStrike" baseline="0" dirty="0">
                <a:solidFill>
                  <a:srgbClr val="C00000"/>
                </a:solidFill>
                <a:latin typeface="CMR9"/>
              </a:rPr>
              <a:t>Original</a:t>
            </a:r>
            <a:endParaRPr lang="en-US" dirty="0">
              <a:solidFill>
                <a:srgbClr val="C00000"/>
              </a:solidFill>
            </a:endParaRPr>
          </a:p>
        </p:txBody>
      </p:sp>
      <p:sp>
        <p:nvSpPr>
          <p:cNvPr id="9" name="TextBox 8">
            <a:extLst>
              <a:ext uri="{FF2B5EF4-FFF2-40B4-BE49-F238E27FC236}">
                <a16:creationId xmlns:a16="http://schemas.microsoft.com/office/drawing/2014/main" id="{51C15B3B-A160-4EA9-A1AD-0262498779DC}"/>
              </a:ext>
            </a:extLst>
          </p:cNvPr>
          <p:cNvSpPr txBox="1"/>
          <p:nvPr/>
        </p:nvSpPr>
        <p:spPr>
          <a:xfrm>
            <a:off x="6538663" y="5654339"/>
            <a:ext cx="1466352" cy="369332"/>
          </a:xfrm>
          <a:prstGeom prst="rect">
            <a:avLst/>
          </a:prstGeom>
          <a:noFill/>
        </p:spPr>
        <p:txBody>
          <a:bodyPr wrap="square" rtlCol="0">
            <a:spAutoFit/>
          </a:bodyPr>
          <a:lstStyle/>
          <a:p>
            <a:r>
              <a:rPr lang="en-US" sz="1800" b="0" i="0" u="none" strike="noStrike" baseline="0" dirty="0">
                <a:solidFill>
                  <a:srgbClr val="C00000"/>
                </a:solidFill>
                <a:latin typeface="CMBX9"/>
              </a:rPr>
              <a:t>(b) Smoothed</a:t>
            </a:r>
            <a:endParaRPr lang="en-US" dirty="0">
              <a:solidFill>
                <a:srgbClr val="C00000"/>
              </a:solidFill>
            </a:endParaRPr>
          </a:p>
        </p:txBody>
      </p:sp>
      <p:graphicFrame>
        <p:nvGraphicFramePr>
          <p:cNvPr id="10" name="Object 6">
            <a:extLst>
              <a:ext uri="{FF2B5EF4-FFF2-40B4-BE49-F238E27FC236}">
                <a16:creationId xmlns:a16="http://schemas.microsoft.com/office/drawing/2014/main" id="{B82F26E1-0B47-42DD-AE19-FAE526B477CC}"/>
              </a:ext>
            </a:extLst>
          </p:cNvPr>
          <p:cNvGraphicFramePr>
            <a:graphicFrameLocks noChangeAspect="1"/>
          </p:cNvGraphicFramePr>
          <p:nvPr>
            <p:extLst>
              <p:ext uri="{D42A27DB-BD31-4B8C-83A1-F6EECF244321}">
                <p14:modId xmlns:p14="http://schemas.microsoft.com/office/powerpoint/2010/main" val="2383584691"/>
              </p:ext>
            </p:extLst>
          </p:nvPr>
        </p:nvGraphicFramePr>
        <p:xfrm>
          <a:off x="1355641" y="2815557"/>
          <a:ext cx="1654175" cy="573087"/>
        </p:xfrm>
        <a:graphic>
          <a:graphicData uri="http://schemas.openxmlformats.org/presentationml/2006/ole">
            <mc:AlternateContent xmlns:mc="http://schemas.openxmlformats.org/markup-compatibility/2006">
              <mc:Choice xmlns:v="urn:schemas-microsoft-com:vml" Requires="v">
                <p:oleObj spid="_x0000_s1028" name="Equation" r:id="rId5" imgW="660240" imgH="228600" progId="Equation.3">
                  <p:embed/>
                </p:oleObj>
              </mc:Choice>
              <mc:Fallback>
                <p:oleObj name="Equation" r:id="rId5" imgW="660240" imgH="228600" progId="Equation.3">
                  <p:embed/>
                  <p:pic>
                    <p:nvPicPr>
                      <p:cNvPr id="10" name="Object 6">
                        <a:extLst>
                          <a:ext uri="{FF2B5EF4-FFF2-40B4-BE49-F238E27FC236}">
                            <a16:creationId xmlns:a16="http://schemas.microsoft.com/office/drawing/2014/main" id="{B82F26E1-0B47-42DD-AE19-FAE526B477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5641" y="2815557"/>
                        <a:ext cx="1654175"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7">
            <a:extLst>
              <a:ext uri="{FF2B5EF4-FFF2-40B4-BE49-F238E27FC236}">
                <a16:creationId xmlns:a16="http://schemas.microsoft.com/office/drawing/2014/main" id="{578BF97B-6E08-4D04-AD32-F706827B727D}"/>
              </a:ext>
            </a:extLst>
          </p:cNvPr>
          <p:cNvGraphicFramePr>
            <a:graphicFrameLocks noChangeAspect="1"/>
          </p:cNvGraphicFramePr>
          <p:nvPr>
            <p:extLst>
              <p:ext uri="{D42A27DB-BD31-4B8C-83A1-F6EECF244321}">
                <p14:modId xmlns:p14="http://schemas.microsoft.com/office/powerpoint/2010/main" val="2391337035"/>
              </p:ext>
            </p:extLst>
          </p:nvPr>
        </p:nvGraphicFramePr>
        <p:xfrm>
          <a:off x="4125663" y="2538830"/>
          <a:ext cx="2413000" cy="965200"/>
        </p:xfrm>
        <a:graphic>
          <a:graphicData uri="http://schemas.openxmlformats.org/presentationml/2006/ole">
            <mc:AlternateContent xmlns:mc="http://schemas.openxmlformats.org/markup-compatibility/2006">
              <mc:Choice xmlns:v="urn:schemas-microsoft-com:vml" Requires="v">
                <p:oleObj spid="_x0000_s1029" name="Equation" r:id="rId7" imgW="1206360" imgH="482400" progId="Equation.3">
                  <p:embed/>
                </p:oleObj>
              </mc:Choice>
              <mc:Fallback>
                <p:oleObj name="Equation" r:id="rId7" imgW="1206360" imgH="482400" progId="Equation.3">
                  <p:embed/>
                  <p:pic>
                    <p:nvPicPr>
                      <p:cNvPr id="11" name="Object 7">
                        <a:extLst>
                          <a:ext uri="{FF2B5EF4-FFF2-40B4-BE49-F238E27FC236}">
                            <a16:creationId xmlns:a16="http://schemas.microsoft.com/office/drawing/2014/main" id="{578BF97B-6E08-4D04-AD32-F706827B72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5663" y="2538830"/>
                        <a:ext cx="241300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77456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chemeClr val="tx2">
                <a:lumMod val="0"/>
              </a:schemeClr>
            </a:gs>
            <a:gs pos="100000">
              <a:schemeClr val="accent1">
                <a:lumMod val="100000"/>
              </a:schemeClr>
            </a:gs>
          </a:gsLst>
          <a:lin ang="135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C1954-80AF-40FE-8786-DD1845C096BC}"/>
              </a:ext>
            </a:extLst>
          </p:cNvPr>
          <p:cNvSpPr>
            <a:spLocks noGrp="1"/>
          </p:cNvSpPr>
          <p:nvPr>
            <p:ph idx="1"/>
          </p:nvPr>
        </p:nvSpPr>
        <p:spPr>
          <a:xfrm>
            <a:off x="732336" y="984443"/>
            <a:ext cx="10706130" cy="5512610"/>
          </a:xfrm>
        </p:spPr>
        <p:txBody>
          <a:bodyPr>
            <a:normAutofit/>
          </a:bodyPr>
          <a:lstStyle/>
          <a:p>
            <a:pPr marL="0" indent="0" algn="just">
              <a:buNone/>
            </a:pPr>
            <a:r>
              <a:rPr lang="en-US" sz="1800" b="1" i="0" u="none" strike="noStrike" baseline="0" dirty="0">
                <a:solidFill>
                  <a:schemeClr val="bg1"/>
                </a:solidFill>
                <a:latin typeface="Times New Roman" panose="02020603050405020304" pitchFamily="18" charset="0"/>
                <a:cs typeface="Times New Roman" panose="02020603050405020304" pitchFamily="18" charset="0"/>
              </a:rPr>
              <a:t>The Canny algorithm basically finds edges where the grayscale intensity of the image changes the most. These areas are found by determining gradients of the image. Gradients at each pixel in the smoothed image are determined by applying what is known as the Sobel-operator.</a:t>
            </a:r>
          </a:p>
          <a:p>
            <a:pPr marL="0" indent="0" algn="just">
              <a:buNone/>
            </a:pPr>
            <a:r>
              <a:rPr lang="en-US" sz="1800" b="1" i="0" u="none" strike="noStrike" baseline="0" dirty="0">
                <a:solidFill>
                  <a:schemeClr val="bg1"/>
                </a:solidFill>
                <a:latin typeface="Times New Roman" panose="02020603050405020304" pitchFamily="18" charset="0"/>
                <a:cs typeface="Times New Roman" panose="02020603050405020304" pitchFamily="18" charset="0"/>
              </a:rPr>
              <a:t>First step is to approximate the gradient in the x- and y-direction  respectively by applying the kernels shown in equation</a:t>
            </a:r>
          </a:p>
          <a:p>
            <a:pPr marL="0" indent="0" algn="just">
              <a:buNone/>
            </a:pPr>
            <a:endParaRPr lang="en-US" sz="1800" b="1" dirty="0">
              <a:solidFill>
                <a:schemeClr val="bg1"/>
              </a:solidFill>
              <a:latin typeface="Times New Roman" panose="02020603050405020304" pitchFamily="18" charset="0"/>
              <a:cs typeface="Times New Roman" panose="02020603050405020304" pitchFamily="18" charset="0"/>
            </a:endParaRPr>
          </a:p>
          <a:p>
            <a:pPr marL="0" indent="0" algn="l">
              <a:buNone/>
            </a:pPr>
            <a:r>
              <a:rPr lang="en-US" sz="1800" b="1" i="0" u="none" strike="noStrike" baseline="0" dirty="0">
                <a:solidFill>
                  <a:schemeClr val="bg1"/>
                </a:solidFill>
                <a:latin typeface="CMR10"/>
              </a:rPr>
              <a:t>The Euclidean distance measure has been applied to the test image. The computed edge strengths are compared to the smoothed image</a:t>
            </a:r>
            <a:r>
              <a:rPr lang="en-US" sz="1800" b="1" i="0" u="none" strike="noStrike" baseline="0" dirty="0">
                <a:solidFill>
                  <a:schemeClr val="bg1"/>
                </a:solidFill>
                <a:latin typeface="Times New Roman" panose="02020603050405020304" pitchFamily="18" charset="0"/>
                <a:cs typeface="Times New Roman" panose="02020603050405020304" pitchFamily="18" charset="0"/>
              </a:rPr>
              <a:t> </a:t>
            </a:r>
          </a:p>
          <a:p>
            <a:pPr marL="0" indent="0" algn="l">
              <a:buNone/>
            </a:pPr>
            <a:endParaRPr lang="en-US" sz="1800" b="1" dirty="0">
              <a:solidFill>
                <a:schemeClr val="bg1"/>
              </a:solidFill>
              <a:latin typeface="Times New Roman" panose="02020603050405020304" pitchFamily="18" charset="0"/>
              <a:cs typeface="Times New Roman" panose="02020603050405020304" pitchFamily="18" charset="0"/>
            </a:endParaRPr>
          </a:p>
          <a:p>
            <a:pPr marL="0" indent="0" algn="l">
              <a:buNone/>
            </a:pPr>
            <a:r>
              <a:rPr lang="en-US" sz="1800" b="1" i="0" u="none" strike="noStrike" baseline="0" dirty="0">
                <a:solidFill>
                  <a:schemeClr val="bg1"/>
                </a:solidFill>
                <a:latin typeface="Times New Roman" panose="02020603050405020304" pitchFamily="18" charset="0"/>
                <a:cs typeface="Times New Roman" panose="02020603050405020304" pitchFamily="18" charset="0"/>
              </a:rPr>
              <a:t>Gx and </a:t>
            </a:r>
            <a:r>
              <a:rPr lang="en-US" sz="1800" b="1" i="0" u="none" strike="noStrike" baseline="0" dirty="0" err="1">
                <a:solidFill>
                  <a:schemeClr val="bg1"/>
                </a:solidFill>
                <a:latin typeface="Times New Roman" panose="02020603050405020304" pitchFamily="18" charset="0"/>
                <a:cs typeface="Times New Roman" panose="02020603050405020304" pitchFamily="18" charset="0"/>
              </a:rPr>
              <a:t>Gy</a:t>
            </a:r>
            <a:r>
              <a:rPr lang="en-US" sz="1800" b="1" i="0" u="none" strike="noStrike" baseline="0" dirty="0">
                <a:solidFill>
                  <a:schemeClr val="bg1"/>
                </a:solidFill>
                <a:latin typeface="Times New Roman" panose="02020603050405020304" pitchFamily="18" charset="0"/>
                <a:cs typeface="Times New Roman" panose="02020603050405020304" pitchFamily="18" charset="0"/>
              </a:rPr>
              <a:t> are the gradients in the x- and y-directions respectively.</a:t>
            </a:r>
          </a:p>
          <a:p>
            <a:pPr marL="0" indent="0" algn="l">
              <a:buNone/>
            </a:pPr>
            <a:r>
              <a:rPr lang="en-US" sz="1800" b="1" i="0" u="none" strike="noStrike" baseline="0" dirty="0">
                <a:solidFill>
                  <a:srgbClr val="002060"/>
                </a:solidFill>
                <a:latin typeface="Times New Roman" panose="02020603050405020304" pitchFamily="18" charset="0"/>
                <a:cs typeface="Times New Roman" panose="02020603050405020304" pitchFamily="18" charset="0"/>
              </a:rPr>
              <a:t>However, the edges are typically broad and thus do not indicate exactly where the edges are. To make it possible to the direction of the edges must be determined and stored as</a:t>
            </a:r>
          </a:p>
          <a:p>
            <a:pPr marL="0" indent="0" algn="just">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184AEB95-611C-4331-B40D-FA5327D61A54}"/>
              </a:ext>
            </a:extLst>
          </p:cNvPr>
          <p:cNvSpPr txBox="1">
            <a:spLocks/>
          </p:cNvSpPr>
          <p:nvPr/>
        </p:nvSpPr>
        <p:spPr>
          <a:xfrm>
            <a:off x="753534" y="42333"/>
            <a:ext cx="11353800" cy="94210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3600" b="1" dirty="0">
                <a:solidFill>
                  <a:schemeClr val="bg1"/>
                </a:solidFill>
                <a:effectLst>
                  <a:outerShdw blurRad="50800" dist="38100" algn="l" rotWithShape="0">
                    <a:prstClr val="black">
                      <a:alpha val="40000"/>
                    </a:prstClr>
                  </a:outerShdw>
                </a:effectLst>
                <a:latin typeface="Algerian" panose="04020705040A02060702" pitchFamily="82" charset="0"/>
              </a:rPr>
              <a:t>Finding gradients</a:t>
            </a:r>
          </a:p>
        </p:txBody>
      </p:sp>
      <p:pic>
        <p:nvPicPr>
          <p:cNvPr id="5" name="Picture 4">
            <a:extLst>
              <a:ext uri="{FF2B5EF4-FFF2-40B4-BE49-F238E27FC236}">
                <a16:creationId xmlns:a16="http://schemas.microsoft.com/office/drawing/2014/main" id="{6749483B-F83B-4533-BB6D-AF4639E6837F}"/>
              </a:ext>
            </a:extLst>
          </p:cNvPr>
          <p:cNvPicPr>
            <a:picLocks noChangeAspect="1"/>
          </p:cNvPicPr>
          <p:nvPr/>
        </p:nvPicPr>
        <p:blipFill>
          <a:blip r:embed="rId2"/>
          <a:stretch>
            <a:fillRect/>
          </a:stretch>
        </p:blipFill>
        <p:spPr>
          <a:xfrm>
            <a:off x="3610263" y="2571132"/>
            <a:ext cx="4346964" cy="834559"/>
          </a:xfrm>
          <a:prstGeom prst="rect">
            <a:avLst/>
          </a:prstGeom>
        </p:spPr>
      </p:pic>
      <p:pic>
        <p:nvPicPr>
          <p:cNvPr id="7" name="Picture 6">
            <a:extLst>
              <a:ext uri="{FF2B5EF4-FFF2-40B4-BE49-F238E27FC236}">
                <a16:creationId xmlns:a16="http://schemas.microsoft.com/office/drawing/2014/main" id="{154DB1D5-82AA-4DE7-8AD5-04AFC9FD0C08}"/>
              </a:ext>
            </a:extLst>
          </p:cNvPr>
          <p:cNvPicPr>
            <a:picLocks noChangeAspect="1"/>
          </p:cNvPicPr>
          <p:nvPr/>
        </p:nvPicPr>
        <p:blipFill>
          <a:blip r:embed="rId3"/>
          <a:stretch>
            <a:fillRect/>
          </a:stretch>
        </p:blipFill>
        <p:spPr>
          <a:xfrm>
            <a:off x="6848724" y="3740748"/>
            <a:ext cx="3746049" cy="880564"/>
          </a:xfrm>
          <a:prstGeom prst="rect">
            <a:avLst/>
          </a:prstGeom>
        </p:spPr>
      </p:pic>
      <p:pic>
        <p:nvPicPr>
          <p:cNvPr id="9" name="Picture 8">
            <a:extLst>
              <a:ext uri="{FF2B5EF4-FFF2-40B4-BE49-F238E27FC236}">
                <a16:creationId xmlns:a16="http://schemas.microsoft.com/office/drawing/2014/main" id="{357F7623-EE63-438E-81AC-C7782442C95A}"/>
              </a:ext>
            </a:extLst>
          </p:cNvPr>
          <p:cNvPicPr>
            <a:picLocks noChangeAspect="1"/>
          </p:cNvPicPr>
          <p:nvPr/>
        </p:nvPicPr>
        <p:blipFill>
          <a:blip r:embed="rId4"/>
          <a:stretch>
            <a:fillRect/>
          </a:stretch>
        </p:blipFill>
        <p:spPr>
          <a:xfrm>
            <a:off x="8550589" y="5395963"/>
            <a:ext cx="1839428" cy="703280"/>
          </a:xfrm>
          <a:prstGeom prst="rect">
            <a:avLst/>
          </a:prstGeom>
        </p:spPr>
      </p:pic>
    </p:spTree>
    <p:extLst>
      <p:ext uri="{BB962C8B-B14F-4D97-AF65-F5344CB8AC3E}">
        <p14:creationId xmlns:p14="http://schemas.microsoft.com/office/powerpoint/2010/main" val="3595159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CE2BAE-D386-477F-9383-869911F69793}"/>
              </a:ext>
            </a:extLst>
          </p:cNvPr>
          <p:cNvSpPr>
            <a:spLocks noGrp="1"/>
          </p:cNvSpPr>
          <p:nvPr>
            <p:ph type="subTitle" idx="1"/>
          </p:nvPr>
        </p:nvSpPr>
        <p:spPr>
          <a:xfrm>
            <a:off x="1150021" y="984442"/>
            <a:ext cx="9536922" cy="5260715"/>
          </a:xfrm>
        </p:spPr>
        <p:txBody>
          <a:bodyPr>
            <a:normAutofit/>
          </a:bodyPr>
          <a:lstStyle/>
          <a:p>
            <a:pPr algn="l"/>
            <a:endParaRPr lang="en-US" sz="1800" b="0" i="0" u="none" strike="noStrike" baseline="0" dirty="0">
              <a:solidFill>
                <a:srgbClr val="000000"/>
              </a:solidFill>
              <a:latin typeface="CMTI10"/>
            </a:endParaRPr>
          </a:p>
          <a:p>
            <a:pPr algn="l"/>
            <a:endParaRPr lang="en-US" dirty="0">
              <a:solidFill>
                <a:srgbClr val="000000"/>
              </a:solidFill>
              <a:latin typeface="CMTI10"/>
            </a:endParaRPr>
          </a:p>
          <a:p>
            <a:pPr algn="l"/>
            <a:endParaRPr lang="en-US" sz="1800" b="0" i="0" u="none" strike="noStrike" baseline="0" dirty="0">
              <a:solidFill>
                <a:srgbClr val="000000"/>
              </a:solidFill>
              <a:latin typeface="CMTI10"/>
            </a:endParaRPr>
          </a:p>
          <a:p>
            <a:pPr algn="l"/>
            <a:endParaRPr lang="en-US" dirty="0">
              <a:solidFill>
                <a:srgbClr val="000000"/>
              </a:solidFill>
              <a:latin typeface="CMTI10"/>
            </a:endParaRPr>
          </a:p>
          <a:p>
            <a:pPr algn="l"/>
            <a:endParaRPr lang="en-US" sz="1800" b="0" i="0" u="none" strike="noStrike" baseline="0" dirty="0">
              <a:solidFill>
                <a:srgbClr val="000000"/>
              </a:solidFill>
              <a:latin typeface="CMTI10"/>
            </a:endParaRPr>
          </a:p>
          <a:p>
            <a:pPr algn="l"/>
            <a:endParaRPr lang="en-US" dirty="0">
              <a:solidFill>
                <a:srgbClr val="000000"/>
              </a:solidFill>
              <a:latin typeface="CMTI10"/>
            </a:endParaRPr>
          </a:p>
          <a:p>
            <a:pPr algn="l"/>
            <a:r>
              <a:rPr lang="en-US" sz="1800" b="0" i="0" u="none" strike="noStrike" baseline="0" dirty="0">
                <a:solidFill>
                  <a:srgbClr val="000000"/>
                </a:solidFill>
                <a:latin typeface="CMTI10"/>
              </a:rPr>
              <a:t>                                                 </a:t>
            </a:r>
            <a:r>
              <a:rPr lang="en-US" sz="1800" b="0" i="0" u="none" strike="noStrike" baseline="0" dirty="0">
                <a:latin typeface="Times New Roman" panose="02020603050405020304" pitchFamily="18" charset="0"/>
                <a:cs typeface="Times New Roman" panose="02020603050405020304" pitchFamily="18" charset="0"/>
              </a:rPr>
              <a:t>(a) Smoothed                    b) Gradient magnitudes</a:t>
            </a:r>
            <a:endParaRPr lang="en-US" sz="1800" b="0" i="0" u="none" strike="noStrike" baseline="0" dirty="0">
              <a:solidFill>
                <a:srgbClr val="000000"/>
              </a:solidFill>
              <a:latin typeface="Times New Roman" panose="02020603050405020304" pitchFamily="18" charset="0"/>
              <a:cs typeface="Times New Roman" panose="02020603050405020304" pitchFamily="18" charset="0"/>
            </a:endParaRPr>
          </a:p>
          <a:p>
            <a:pPr algn="l"/>
            <a:endParaRPr lang="en-US" dirty="0">
              <a:solidFill>
                <a:srgbClr val="000000"/>
              </a:solidFill>
              <a:latin typeface="CMTI10"/>
            </a:endParaRPr>
          </a:p>
          <a:p>
            <a:pPr algn="just"/>
            <a:r>
              <a:rPr lang="en-US" sz="2000" b="1" i="0" u="none" strike="noStrike" baseline="0" dirty="0">
                <a:solidFill>
                  <a:srgbClr val="002060"/>
                </a:solidFill>
                <a:latin typeface="Times New Roman" panose="02020603050405020304" pitchFamily="18" charset="0"/>
                <a:cs typeface="Times New Roman" panose="02020603050405020304" pitchFamily="18" charset="0"/>
              </a:rPr>
              <a:t>The gradient magnitudes in the smoothed image showed as well as their directions are determined by applying e.g. the Sobel-operator.</a:t>
            </a: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26A7D93F-1DA3-4779-B5CC-70DF4BC89B48}"/>
              </a:ext>
            </a:extLst>
          </p:cNvPr>
          <p:cNvSpPr txBox="1">
            <a:spLocks/>
          </p:cNvSpPr>
          <p:nvPr/>
        </p:nvSpPr>
        <p:spPr>
          <a:xfrm>
            <a:off x="753534" y="42333"/>
            <a:ext cx="11353800" cy="94210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3600" b="1" dirty="0">
                <a:solidFill>
                  <a:schemeClr val="bg1"/>
                </a:solidFill>
                <a:effectLst>
                  <a:outerShdw blurRad="50800" dist="38100" algn="l" rotWithShape="0">
                    <a:prstClr val="black">
                      <a:alpha val="40000"/>
                    </a:prstClr>
                  </a:outerShdw>
                </a:effectLst>
                <a:latin typeface="Algerian" panose="04020705040A02060702" pitchFamily="82" charset="0"/>
              </a:rPr>
              <a:t>Gradient (Cont.)</a:t>
            </a:r>
          </a:p>
        </p:txBody>
      </p:sp>
      <p:pic>
        <p:nvPicPr>
          <p:cNvPr id="4" name="Picture 3">
            <a:extLst>
              <a:ext uri="{FF2B5EF4-FFF2-40B4-BE49-F238E27FC236}">
                <a16:creationId xmlns:a16="http://schemas.microsoft.com/office/drawing/2014/main" id="{D6D6E55C-9438-4067-BD4E-EE10DEB5E6F5}"/>
              </a:ext>
            </a:extLst>
          </p:cNvPr>
          <p:cNvPicPr>
            <a:picLocks noChangeAspect="1"/>
          </p:cNvPicPr>
          <p:nvPr/>
        </p:nvPicPr>
        <p:blipFill>
          <a:blip r:embed="rId2"/>
          <a:stretch>
            <a:fillRect/>
          </a:stretch>
        </p:blipFill>
        <p:spPr>
          <a:xfrm>
            <a:off x="2951748" y="1684420"/>
            <a:ext cx="2839452" cy="2152223"/>
          </a:xfrm>
          <a:prstGeom prst="rect">
            <a:avLst/>
          </a:prstGeom>
        </p:spPr>
      </p:pic>
      <p:pic>
        <p:nvPicPr>
          <p:cNvPr id="7" name="Picture 6">
            <a:extLst>
              <a:ext uri="{FF2B5EF4-FFF2-40B4-BE49-F238E27FC236}">
                <a16:creationId xmlns:a16="http://schemas.microsoft.com/office/drawing/2014/main" id="{6512DE7E-E956-46BA-BD92-50A9F8622595}"/>
              </a:ext>
            </a:extLst>
          </p:cNvPr>
          <p:cNvPicPr>
            <a:picLocks noChangeAspect="1"/>
          </p:cNvPicPr>
          <p:nvPr/>
        </p:nvPicPr>
        <p:blipFill>
          <a:blip r:embed="rId3"/>
          <a:stretch>
            <a:fillRect/>
          </a:stretch>
        </p:blipFill>
        <p:spPr>
          <a:xfrm>
            <a:off x="6095999" y="1684420"/>
            <a:ext cx="2614863" cy="2152223"/>
          </a:xfrm>
          <a:prstGeom prst="rect">
            <a:avLst/>
          </a:prstGeom>
        </p:spPr>
      </p:pic>
    </p:spTree>
    <p:extLst>
      <p:ext uri="{BB962C8B-B14F-4D97-AF65-F5344CB8AC3E}">
        <p14:creationId xmlns:p14="http://schemas.microsoft.com/office/powerpoint/2010/main" val="468162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CE2BAE-D386-477F-9383-869911F69793}"/>
              </a:ext>
            </a:extLst>
          </p:cNvPr>
          <p:cNvSpPr>
            <a:spLocks noGrp="1"/>
          </p:cNvSpPr>
          <p:nvPr>
            <p:ph type="subTitle" idx="1"/>
          </p:nvPr>
        </p:nvSpPr>
        <p:spPr>
          <a:xfrm>
            <a:off x="1150021" y="984442"/>
            <a:ext cx="9536922" cy="5260715"/>
          </a:xfrm>
        </p:spPr>
        <p:txBody>
          <a:bodyPr>
            <a:normAutofit/>
          </a:bodyPr>
          <a:lstStyle/>
          <a:p>
            <a:pPr algn="l"/>
            <a:endParaRPr lang="en-US" sz="1800" b="0" i="0" u="none" strike="noStrike" baseline="0" dirty="0">
              <a:solidFill>
                <a:srgbClr val="000000"/>
              </a:solidFill>
              <a:latin typeface="CMTI10"/>
            </a:endParaRPr>
          </a:p>
          <a:p>
            <a:pPr algn="l"/>
            <a:endParaRPr lang="en-US" dirty="0">
              <a:solidFill>
                <a:srgbClr val="000000"/>
              </a:solidFill>
              <a:latin typeface="CMTI10"/>
            </a:endParaRPr>
          </a:p>
        </p:txBody>
      </p:sp>
      <p:sp>
        <p:nvSpPr>
          <p:cNvPr id="5" name="Title 1">
            <a:extLst>
              <a:ext uri="{FF2B5EF4-FFF2-40B4-BE49-F238E27FC236}">
                <a16:creationId xmlns:a16="http://schemas.microsoft.com/office/drawing/2014/main" id="{26A7D93F-1DA3-4779-B5CC-70DF4BC89B48}"/>
              </a:ext>
            </a:extLst>
          </p:cNvPr>
          <p:cNvSpPr txBox="1">
            <a:spLocks/>
          </p:cNvSpPr>
          <p:nvPr/>
        </p:nvSpPr>
        <p:spPr>
          <a:xfrm>
            <a:off x="753534" y="42333"/>
            <a:ext cx="11353800" cy="94210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3600" b="1" dirty="0">
                <a:solidFill>
                  <a:schemeClr val="bg1"/>
                </a:solidFill>
                <a:effectLst>
                  <a:outerShdw blurRad="50800" dist="38100" algn="l" rotWithShape="0">
                    <a:prstClr val="black">
                      <a:alpha val="40000"/>
                    </a:prstClr>
                  </a:outerShdw>
                </a:effectLst>
                <a:latin typeface="Algerian" panose="04020705040A02060702" pitchFamily="82" charset="0"/>
              </a:rPr>
              <a:t>Detecting Edges in Image</a:t>
            </a:r>
          </a:p>
        </p:txBody>
      </p:sp>
      <p:pic>
        <p:nvPicPr>
          <p:cNvPr id="8" name="Picture 7">
            <a:extLst>
              <a:ext uri="{FF2B5EF4-FFF2-40B4-BE49-F238E27FC236}">
                <a16:creationId xmlns:a16="http://schemas.microsoft.com/office/drawing/2014/main" id="{EC0BE17A-AFFF-684B-C3FD-11BDF8B1B2DB}"/>
              </a:ext>
            </a:extLst>
          </p:cNvPr>
          <p:cNvPicPr>
            <a:picLocks noChangeAspect="1"/>
          </p:cNvPicPr>
          <p:nvPr/>
        </p:nvPicPr>
        <p:blipFill>
          <a:blip r:embed="rId2"/>
          <a:stretch>
            <a:fillRect/>
          </a:stretch>
        </p:blipFill>
        <p:spPr>
          <a:xfrm>
            <a:off x="1150021" y="1780674"/>
            <a:ext cx="9536921" cy="4092884"/>
          </a:xfrm>
          <a:prstGeom prst="rect">
            <a:avLst/>
          </a:prstGeom>
        </p:spPr>
      </p:pic>
      <p:sp>
        <p:nvSpPr>
          <p:cNvPr id="10" name="TextBox 9">
            <a:extLst>
              <a:ext uri="{FF2B5EF4-FFF2-40B4-BE49-F238E27FC236}">
                <a16:creationId xmlns:a16="http://schemas.microsoft.com/office/drawing/2014/main" id="{E9631D65-FEAD-FA7F-3E53-F72E9CEF2C27}"/>
              </a:ext>
            </a:extLst>
          </p:cNvPr>
          <p:cNvSpPr txBox="1"/>
          <p:nvPr/>
        </p:nvSpPr>
        <p:spPr>
          <a:xfrm>
            <a:off x="1150021" y="1224409"/>
            <a:ext cx="6104020" cy="461665"/>
          </a:xfrm>
          <a:prstGeom prst="rect">
            <a:avLst/>
          </a:prstGeom>
          <a:noFill/>
        </p:spPr>
        <p:txBody>
          <a:bodyPr wrap="square">
            <a:spAutoFit/>
          </a:bodyPr>
          <a:lstStyle/>
          <a:p>
            <a:pPr eaLnBrk="1" hangingPunct="1"/>
            <a:r>
              <a:rPr lang="en-US" altLang="zh-TW"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Sobel Edge Detector</a:t>
            </a:r>
          </a:p>
        </p:txBody>
      </p:sp>
    </p:spTree>
    <p:extLst>
      <p:ext uri="{BB962C8B-B14F-4D97-AF65-F5344CB8AC3E}">
        <p14:creationId xmlns:p14="http://schemas.microsoft.com/office/powerpoint/2010/main" val="378422747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841</TotalTime>
  <Words>1436</Words>
  <Application>Microsoft Office PowerPoint</Application>
  <PresentationFormat>Widescreen</PresentationFormat>
  <Paragraphs>118</Paragraphs>
  <Slides>20</Slides>
  <Notes>1</Notes>
  <HiddenSlides>0</HiddenSlides>
  <MMClips>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34" baseType="lpstr">
      <vt:lpstr>CMBX9</vt:lpstr>
      <vt:lpstr>CMMI10</vt:lpstr>
      <vt:lpstr>CMR10</vt:lpstr>
      <vt:lpstr>CMR9</vt:lpstr>
      <vt:lpstr>CMTI10</vt:lpstr>
      <vt:lpstr>Agency FB</vt:lpstr>
      <vt:lpstr>Algerian</vt:lpstr>
      <vt:lpstr>Arial</vt:lpstr>
      <vt:lpstr>Calibri</vt:lpstr>
      <vt:lpstr>Century Gothic</vt:lpstr>
      <vt:lpstr>Times New Roman</vt:lpstr>
      <vt:lpstr>Wingdings</vt:lpstr>
      <vt:lpstr>Gallery</vt:lpstr>
      <vt:lpstr>Equation</vt:lpstr>
      <vt:lpstr>Digital Image processing, Spring 2022 </vt:lpstr>
      <vt:lpstr>Introduction</vt:lpstr>
      <vt:lpstr>Aim of Canny Edge Algorithm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The Canny edge detector is an edge detection operator that uses a multi-stage algorithm to detect a wide range of edges in images. . As canny edge detector is becoming more widely used in digital image processing there are some issues that need to be resolved. A large variety of different techniques with their own advantages and disadvantages are present. Many of them used techniques are not robust enough to detect efficiently.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Social Science, Spring 2021 Topic Analyses, natural Language Processing</dc:title>
  <dc:creator>Shahed Khan</dc:creator>
  <cp:lastModifiedBy>ABID</cp:lastModifiedBy>
  <cp:revision>40</cp:revision>
  <dcterms:created xsi:type="dcterms:W3CDTF">2021-05-29T16:32:05Z</dcterms:created>
  <dcterms:modified xsi:type="dcterms:W3CDTF">2022-05-19T05:45:53Z</dcterms:modified>
</cp:coreProperties>
</file>